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4" r:id="rId31"/>
    <p:sldId id="290" r:id="rId32"/>
    <p:sldId id="291" r:id="rId33"/>
    <p:sldId id="292" r:id="rId34"/>
    <p:sldId id="293"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p3"/><Relationship Id="rId1" Type="http://schemas.microsoft.com/office/2007/relationships/media" Target="../media/media2.mp3"/><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p3"/><Relationship Id="rId1" Type="http://schemas.microsoft.com/office/2007/relationships/media" Target="../media/media3.mp3"/><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p3"/><Relationship Id="rId1" Type="http://schemas.microsoft.com/office/2007/relationships/media" Target="../media/media4.mp3"/><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mp3"/><Relationship Id="rId1" Type="http://schemas.microsoft.com/office/2007/relationships/media" Target="../media/media5.mp3"/><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mp3"/><Relationship Id="rId1" Type="http://schemas.microsoft.com/office/2007/relationships/media" Target="../media/media6.mp3"/><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BAA5BD-7E31-4525-8F7F-4B2C059EA3A9}"/>
              </a:ext>
            </a:extLst>
          </p:cNvPr>
          <p:cNvSpPr>
            <a:spLocks noGrp="1"/>
          </p:cNvSpPr>
          <p:nvPr>
            <p:ph type="ctrTitle"/>
          </p:nvPr>
        </p:nvSpPr>
        <p:spPr>
          <a:xfrm>
            <a:off x="1910695" y="2935164"/>
            <a:ext cx="8361229" cy="987669"/>
          </a:xfrm>
        </p:spPr>
        <p:txBody>
          <a:bodyPr/>
          <a:lstStyle/>
          <a:p>
            <a:r>
              <a:rPr lang="en-PH" b="1" dirty="0">
                <a:latin typeface="Bahnschrift Light Condensed" panose="020B0502040204020203" pitchFamily="34" charset="0"/>
              </a:rPr>
              <a:t>Technical specifications</a:t>
            </a:r>
          </a:p>
        </p:txBody>
      </p:sp>
      <p:sp>
        <p:nvSpPr>
          <p:cNvPr id="4" name="Rectangle 3">
            <a:extLst>
              <a:ext uri="{FF2B5EF4-FFF2-40B4-BE49-F238E27FC236}">
                <a16:creationId xmlns:a16="http://schemas.microsoft.com/office/drawing/2014/main" xmlns="" id="{3EC7F91A-82CC-44BB-BFF0-A54F5DD07D8F}"/>
              </a:ext>
            </a:extLst>
          </p:cNvPr>
          <p:cNvSpPr/>
          <p:nvPr/>
        </p:nvSpPr>
        <p:spPr>
          <a:xfrm>
            <a:off x="1519310" y="1396218"/>
            <a:ext cx="9144000" cy="4065563"/>
          </a:xfrm>
          <a:prstGeom prst="rect">
            <a:avLst/>
          </a:prstGeom>
          <a:noFill/>
          <a:ln w="952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5" name="Subtitle 2">
            <a:extLst>
              <a:ext uri="{FF2B5EF4-FFF2-40B4-BE49-F238E27FC236}">
                <a16:creationId xmlns:a16="http://schemas.microsoft.com/office/drawing/2014/main" xmlns="" id="{72FB1971-EEAF-4B7B-AB05-4622D439DF5B}"/>
              </a:ext>
            </a:extLst>
          </p:cNvPr>
          <p:cNvSpPr>
            <a:spLocks noGrp="1"/>
          </p:cNvSpPr>
          <p:nvPr>
            <p:ph type="subTitle" idx="1"/>
          </p:nvPr>
        </p:nvSpPr>
        <p:spPr>
          <a:xfrm>
            <a:off x="6466827" y="3692638"/>
            <a:ext cx="3805097" cy="460390"/>
          </a:xfrm>
        </p:spPr>
        <p:txBody>
          <a:bodyPr>
            <a:normAutofit lnSpcReduction="10000"/>
          </a:bodyPr>
          <a:lstStyle/>
          <a:p>
            <a:r>
              <a:rPr lang="en-US" b="1" dirty="0"/>
              <a:t>GENERAL CONSTRUCTION</a:t>
            </a:r>
            <a:endParaRPr lang="en-PH" b="1" dirty="0"/>
          </a:p>
        </p:txBody>
      </p:sp>
      <p:pic>
        <p:nvPicPr>
          <p:cNvPr id="3" name="ts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097296" y="303727"/>
            <a:ext cx="609600" cy="609600"/>
          </a:xfrm>
          <a:prstGeom prst="rect">
            <a:avLst/>
          </a:prstGeom>
        </p:spPr>
      </p:pic>
    </p:spTree>
    <p:extLst>
      <p:ext uri="{BB962C8B-B14F-4D97-AF65-F5344CB8AC3E}">
        <p14:creationId xmlns:p14="http://schemas.microsoft.com/office/powerpoint/2010/main" val="218660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460"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SITE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lgn="just"/>
            <a:r>
              <a:rPr lang="en-US" sz="3600" b="1" dirty="0">
                <a:latin typeface="Bahnschrift" panose="020B0502040204020203" pitchFamily="34" charset="0"/>
              </a:rPr>
              <a:t>STRUCTURAL EXCAVATION</a:t>
            </a:r>
          </a:p>
          <a:p>
            <a:pPr marL="0" indent="0" algn="just">
              <a:buNone/>
            </a:pPr>
            <a:r>
              <a:rPr lang="en-PH" sz="3200" b="1" dirty="0">
                <a:solidFill>
                  <a:srgbClr val="FF0000"/>
                </a:solidFill>
                <a:latin typeface="Bahnschrift" panose="020B0502040204020203" pitchFamily="34" charset="0"/>
              </a:rPr>
              <a:t>All excavation shall be made to grade in the drawings. </a:t>
            </a:r>
            <a:r>
              <a:rPr lang="en-PH" sz="3200" dirty="0">
                <a:latin typeface="Bahnschrift" panose="020B0502040204020203" pitchFamily="34" charset="0"/>
              </a:rPr>
              <a:t>Where the building site is covered with any kind of fill, the </a:t>
            </a:r>
            <a:r>
              <a:rPr lang="en-PH" sz="3200" b="1" dirty="0">
                <a:solidFill>
                  <a:srgbClr val="FF0000"/>
                </a:solidFill>
                <a:latin typeface="Bahnschrift" panose="020B0502040204020203" pitchFamily="34" charset="0"/>
              </a:rPr>
              <a:t>excavation for footings shall be made deeper until the specified capacity of soil is reached</a:t>
            </a:r>
            <a:r>
              <a:rPr lang="en-PH" sz="3200" dirty="0">
                <a:latin typeface="Bahnschrift" panose="020B0502040204020203" pitchFamily="34" charset="0"/>
              </a:rPr>
              <a:t>.</a:t>
            </a:r>
          </a:p>
          <a:p>
            <a:pPr marL="0" indent="0" algn="just">
              <a:buNone/>
            </a:pPr>
            <a:r>
              <a:rPr lang="en-PH" sz="3200" b="1" dirty="0">
                <a:latin typeface="Bahnschrift" panose="020B0502040204020203" pitchFamily="34" charset="0"/>
              </a:rPr>
              <a:t>If water is present </a:t>
            </a:r>
            <a:r>
              <a:rPr lang="en-PH" sz="3200" dirty="0">
                <a:latin typeface="Bahnschrift" panose="020B0502040204020203" pitchFamily="34" charset="0"/>
              </a:rPr>
              <a:t>at the excavation site, </a:t>
            </a:r>
            <a:r>
              <a:rPr lang="en-PH" sz="3200" b="1" dirty="0">
                <a:latin typeface="Bahnschrift" panose="020B0502040204020203" pitchFamily="34" charset="0"/>
              </a:rPr>
              <a:t>it shall be removed by bailing or pumping</a:t>
            </a:r>
            <a:r>
              <a:rPr lang="en-PH" sz="3200" dirty="0">
                <a:latin typeface="Bahnschrift" panose="020B0502040204020203" pitchFamily="34" charset="0"/>
              </a:rPr>
              <a:t>. </a:t>
            </a:r>
            <a:r>
              <a:rPr lang="en-PH" sz="3200" b="1" dirty="0">
                <a:solidFill>
                  <a:srgbClr val="FF0000"/>
                </a:solidFill>
                <a:latin typeface="Bahnschrift" panose="020B0502040204020203" pitchFamily="34" charset="0"/>
              </a:rPr>
              <a:t>Great care should be taken</a:t>
            </a:r>
            <a:r>
              <a:rPr lang="en-PH" sz="3200" dirty="0">
                <a:latin typeface="Bahnschrift" panose="020B0502040204020203" pitchFamily="34" charset="0"/>
              </a:rPr>
              <a:t> in order that the surrounding soil is not eroded or cave in.</a:t>
            </a:r>
          </a:p>
          <a:p>
            <a:pPr marL="0" indent="0" algn="just">
              <a:buNone/>
            </a:pPr>
            <a:endParaRPr lang="en-PH" sz="3200" b="1" dirty="0">
              <a:solidFill>
                <a:srgbClr val="FF0000"/>
              </a:solidFill>
              <a:latin typeface="Bahnschrift" panose="020B0502040204020203" pitchFamily="34" charset="0"/>
            </a:endParaRPr>
          </a:p>
        </p:txBody>
      </p:sp>
    </p:spTree>
    <p:extLst>
      <p:ext uri="{BB962C8B-B14F-4D97-AF65-F5344CB8AC3E}">
        <p14:creationId xmlns:p14="http://schemas.microsoft.com/office/powerpoint/2010/main" val="3930413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SITE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lnSpcReduction="10000"/>
          </a:bodyPr>
          <a:lstStyle/>
          <a:p>
            <a:pPr lvl="0" algn="just"/>
            <a:r>
              <a:rPr lang="en-PH" sz="3200" b="1" dirty="0">
                <a:latin typeface="Bahnschrift" panose="020B0502040204020203" pitchFamily="34" charset="0"/>
              </a:rPr>
              <a:t>EMBANKMENT: FILLING, GRADING AND COMPACTION</a:t>
            </a:r>
            <a:endParaRPr lang="en-PH" sz="3200" dirty="0">
              <a:latin typeface="Bahnschrift" panose="020B0502040204020203" pitchFamily="34" charset="0"/>
            </a:endParaRPr>
          </a:p>
          <a:p>
            <a:pPr marL="0" indent="0" algn="just">
              <a:buNone/>
            </a:pPr>
            <a:r>
              <a:rPr lang="en-PH" sz="3200" b="1" dirty="0">
                <a:solidFill>
                  <a:srgbClr val="FF0000"/>
                </a:solidFill>
                <a:latin typeface="Bahnschrift" panose="020B0502040204020203" pitchFamily="34" charset="0"/>
              </a:rPr>
              <a:t>Fill shall be of well compacted</a:t>
            </a:r>
            <a:r>
              <a:rPr lang="en-PH" sz="3200" dirty="0">
                <a:latin typeface="Bahnschrift" panose="020B0502040204020203" pitchFamily="34" charset="0"/>
              </a:rPr>
              <a:t>, well graded earth or sand and shall be free from tree stumps, organic matter, seed and peat etc. </a:t>
            </a:r>
            <a:r>
              <a:rPr lang="en-PH" sz="3200" b="1" dirty="0">
                <a:latin typeface="Bahnschrift" panose="020B0502040204020203" pitchFamily="34" charset="0"/>
              </a:rPr>
              <a:t>The materials removed from the excavations shall be used for filling</a:t>
            </a:r>
            <a:r>
              <a:rPr lang="en-PH" sz="3200" dirty="0">
                <a:latin typeface="Bahnschrift" panose="020B0502040204020203" pitchFamily="34" charset="0"/>
              </a:rPr>
              <a:t>. Where earth or sand from source other than excavation at site is used, the quality of such earth or sand shall be the same as that obtained from excavation at site, or superior to it. </a:t>
            </a:r>
          </a:p>
          <a:p>
            <a:pPr marL="0" indent="0" algn="just">
              <a:buNone/>
            </a:pPr>
            <a:r>
              <a:rPr lang="en-PH" sz="3200" dirty="0">
                <a:latin typeface="Bahnschrift" panose="020B0502040204020203" pitchFamily="34" charset="0"/>
              </a:rPr>
              <a:t>The fills and back fills shall be placed in </a:t>
            </a:r>
            <a:r>
              <a:rPr lang="en-PH" sz="3200" b="1" dirty="0">
                <a:latin typeface="Bahnschrift" panose="020B0502040204020203" pitchFamily="34" charset="0"/>
              </a:rPr>
              <a:t>layers not more than 300mm in thickness</a:t>
            </a:r>
            <a:r>
              <a:rPr lang="en-PH" sz="3200" dirty="0">
                <a:latin typeface="Bahnschrift" panose="020B0502040204020203" pitchFamily="34" charset="0"/>
              </a:rPr>
              <a:t>. Each succeeding layer shall be thoroughly compacted by wetting, tamping and rolling. </a:t>
            </a:r>
            <a:endParaRPr lang="en-PH" sz="3200" b="1" dirty="0">
              <a:solidFill>
                <a:srgbClr val="FF0000"/>
              </a:solidFill>
              <a:latin typeface="Bahnschrift" panose="020B0502040204020203" pitchFamily="34" charset="0"/>
            </a:endParaRPr>
          </a:p>
        </p:txBody>
      </p:sp>
    </p:spTree>
    <p:extLst>
      <p:ext uri="{BB962C8B-B14F-4D97-AF65-F5344CB8AC3E}">
        <p14:creationId xmlns:p14="http://schemas.microsoft.com/office/powerpoint/2010/main" val="35958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SITE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lvl="0" algn="just"/>
            <a:r>
              <a:rPr lang="en-PH" sz="4000" b="1" dirty="0">
                <a:latin typeface="Bahnschrift" panose="020B0502040204020203" pitchFamily="34" charset="0"/>
              </a:rPr>
              <a:t>GRAVEL BEDDING</a:t>
            </a:r>
            <a:endParaRPr lang="en-PH" sz="4000" dirty="0">
              <a:latin typeface="Bahnschrift" panose="020B0502040204020203" pitchFamily="34" charset="0"/>
            </a:endParaRPr>
          </a:p>
          <a:p>
            <a:pPr marL="0" indent="0" algn="just">
              <a:buNone/>
            </a:pPr>
            <a:r>
              <a:rPr lang="en-PH" sz="3200" dirty="0">
                <a:latin typeface="Bahnschrift" panose="020B0502040204020203" pitchFamily="34" charset="0"/>
              </a:rPr>
              <a:t>Gravel used for bedding shall be </a:t>
            </a:r>
            <a:r>
              <a:rPr lang="en-PH" sz="3200" b="1" dirty="0">
                <a:solidFill>
                  <a:srgbClr val="FF0000"/>
                </a:solidFill>
                <a:latin typeface="Bahnschrift" panose="020B0502040204020203" pitchFamily="34" charset="0"/>
              </a:rPr>
              <a:t>spread uniformly along the full length of the Column Footing and Wall Footing</a:t>
            </a:r>
            <a:r>
              <a:rPr lang="en-PH" sz="3200" dirty="0">
                <a:latin typeface="Bahnschrift" panose="020B0502040204020203" pitchFamily="34" charset="0"/>
              </a:rPr>
              <a:t>. The bedding shall be constructed so that after compacting, </a:t>
            </a:r>
            <a:r>
              <a:rPr lang="en-PH" sz="3200" b="1" dirty="0">
                <a:latin typeface="Bahnschrift" panose="020B0502040204020203" pitchFamily="34" charset="0"/>
              </a:rPr>
              <a:t>a depth of at least 100 mm of gravel </a:t>
            </a:r>
            <a:r>
              <a:rPr lang="en-PH" sz="3200" dirty="0">
                <a:latin typeface="Bahnschrift" panose="020B0502040204020203" pitchFamily="34" charset="0"/>
              </a:rPr>
              <a:t>remains under the full length of the structure.</a:t>
            </a:r>
          </a:p>
        </p:txBody>
      </p:sp>
    </p:spTree>
    <p:extLst>
      <p:ext uri="{BB962C8B-B14F-4D97-AF65-F5344CB8AC3E}">
        <p14:creationId xmlns:p14="http://schemas.microsoft.com/office/powerpoint/2010/main" val="234235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CONCRETE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marL="0" indent="0" algn="just">
              <a:buNone/>
            </a:pPr>
            <a:r>
              <a:rPr lang="en-PH" sz="3200" b="1" dirty="0">
                <a:solidFill>
                  <a:srgbClr val="FF0000"/>
                </a:solidFill>
                <a:latin typeface="Bahnschrift" panose="020B0502040204020203" pitchFamily="34" charset="0"/>
              </a:rPr>
              <a:t>Concrete should be mixed thoroughly </a:t>
            </a:r>
            <a:r>
              <a:rPr lang="en-PH" sz="3200" dirty="0">
                <a:latin typeface="Bahnschrift" panose="020B0502040204020203" pitchFamily="34" charset="0"/>
              </a:rPr>
              <a:t>such that there is </a:t>
            </a:r>
            <a:r>
              <a:rPr lang="en-PH" sz="3200" b="1" dirty="0">
                <a:latin typeface="Bahnschrift" panose="020B0502040204020203" pitchFamily="34" charset="0"/>
              </a:rPr>
              <a:t>uniform distribution among the cement and aggregates</a:t>
            </a:r>
            <a:r>
              <a:rPr lang="en-PH" sz="3200" dirty="0">
                <a:latin typeface="Bahnschrift" panose="020B0502040204020203" pitchFamily="34" charset="0"/>
              </a:rPr>
              <a:t>. The concrete should be vibrated and its forms should be tapped as it is deposited to its final position, to prevent formation of voids in the concrete member which will weaken the structure.</a:t>
            </a:r>
          </a:p>
          <a:p>
            <a:pPr marL="0" indent="0">
              <a:buNone/>
            </a:pPr>
            <a:r>
              <a:rPr lang="en-PH" sz="3200" b="1" dirty="0">
                <a:solidFill>
                  <a:srgbClr val="FF0000"/>
                </a:solidFill>
                <a:latin typeface="Bahnschrift" panose="020B0502040204020203" pitchFamily="34" charset="0"/>
              </a:rPr>
              <a:t>Water to be used </a:t>
            </a:r>
            <a:r>
              <a:rPr lang="en-PH" sz="3200" dirty="0">
                <a:latin typeface="Bahnschrift" panose="020B0502040204020203" pitchFamily="34" charset="0"/>
              </a:rPr>
              <a:t>for mixing concrete </a:t>
            </a:r>
            <a:r>
              <a:rPr lang="en-PH" sz="3200" b="1" dirty="0">
                <a:solidFill>
                  <a:srgbClr val="FF0000"/>
                </a:solidFill>
                <a:latin typeface="Bahnschrift" panose="020B0502040204020203" pitchFamily="34" charset="0"/>
              </a:rPr>
              <a:t>shall be clean</a:t>
            </a:r>
            <a:r>
              <a:rPr lang="en-PH" sz="3200" dirty="0">
                <a:solidFill>
                  <a:srgbClr val="FF0000"/>
                </a:solidFill>
                <a:latin typeface="Bahnschrift" panose="020B0502040204020203" pitchFamily="34" charset="0"/>
              </a:rPr>
              <a:t> </a:t>
            </a:r>
            <a:r>
              <a:rPr lang="en-PH" sz="3200" dirty="0">
                <a:latin typeface="Bahnschrift" panose="020B0502040204020203" pitchFamily="34" charset="0"/>
              </a:rPr>
              <a:t>and free from amounts of oil, acids, salts, alkalis, and other organic material.</a:t>
            </a:r>
          </a:p>
        </p:txBody>
      </p:sp>
    </p:spTree>
    <p:extLst>
      <p:ext uri="{BB962C8B-B14F-4D97-AF65-F5344CB8AC3E}">
        <p14:creationId xmlns:p14="http://schemas.microsoft.com/office/powerpoint/2010/main" val="4222812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CONCRETE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marL="0" indent="0" algn="just">
              <a:buNone/>
            </a:pPr>
            <a:r>
              <a:rPr lang="en-PH" sz="3200" b="1" dirty="0">
                <a:solidFill>
                  <a:srgbClr val="FF0000"/>
                </a:solidFill>
                <a:latin typeface="Bahnschrift" panose="020B0502040204020203" pitchFamily="34" charset="0"/>
              </a:rPr>
              <a:t>Concrete shall always be mixed in mechanical mixer</a:t>
            </a:r>
            <a:r>
              <a:rPr lang="en-PH" sz="3200" dirty="0">
                <a:latin typeface="Bahnschrift" panose="020B0502040204020203" pitchFamily="34" charset="0"/>
              </a:rPr>
              <a:t>. Water shall not, normally, be charged into the drum of the mixer until all other ingredients are already in the drum and mixed for at least one minute. Mixing shall be continued until there is uniform distribution of materials and the mass is uniform in </a:t>
            </a:r>
            <a:r>
              <a:rPr lang="en-PH" sz="3200" dirty="0" err="1">
                <a:latin typeface="Bahnschrift" panose="020B0502040204020203" pitchFamily="34" charset="0"/>
              </a:rPr>
              <a:t>colours</a:t>
            </a:r>
            <a:r>
              <a:rPr lang="en-PH" sz="3200" dirty="0">
                <a:latin typeface="Bahnschrift" panose="020B0502040204020203" pitchFamily="34" charset="0"/>
              </a:rPr>
              <a:t> and consistency. </a:t>
            </a:r>
          </a:p>
          <a:p>
            <a:pPr marL="0" indent="0" algn="just">
              <a:buNone/>
            </a:pPr>
            <a:r>
              <a:rPr lang="en-PH" sz="3200" b="1" dirty="0">
                <a:solidFill>
                  <a:srgbClr val="FF0000"/>
                </a:solidFill>
                <a:latin typeface="Bahnschrift" panose="020B0502040204020203" pitchFamily="34" charset="0"/>
              </a:rPr>
              <a:t>CLASS A CONCRETE </a:t>
            </a:r>
            <a:r>
              <a:rPr lang="en-PH" sz="3200" dirty="0">
                <a:latin typeface="Bahnschrift" panose="020B0502040204020203" pitchFamily="34" charset="0"/>
              </a:rPr>
              <a:t>shall be a mixture of 1 part cement, 2 parts fine aggregates and 4 parts coarse aggregate by volume, plus enough water to make the mixture into a pliable paste.</a:t>
            </a:r>
            <a:endParaRPr lang="en-PH" sz="4400" dirty="0">
              <a:latin typeface="Bahnschrift" panose="020B0502040204020203" pitchFamily="34" charset="0"/>
            </a:endParaRPr>
          </a:p>
        </p:txBody>
      </p:sp>
    </p:spTree>
    <p:extLst>
      <p:ext uri="{BB962C8B-B14F-4D97-AF65-F5344CB8AC3E}">
        <p14:creationId xmlns:p14="http://schemas.microsoft.com/office/powerpoint/2010/main" val="2140119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REINFORCING STEEL BARS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marL="0" indent="0">
              <a:buNone/>
            </a:pPr>
            <a:r>
              <a:rPr lang="en-PH" sz="3200" b="1" dirty="0">
                <a:solidFill>
                  <a:srgbClr val="FF0000"/>
                </a:solidFill>
                <a:latin typeface="Bahnschrift" panose="020B0502040204020203" pitchFamily="34" charset="0"/>
              </a:rPr>
              <a:t>Reinforcing Steel Bars </a:t>
            </a:r>
            <a:r>
              <a:rPr lang="en-PH" sz="3200" dirty="0">
                <a:latin typeface="Bahnschrift" panose="020B0502040204020203" pitchFamily="34" charset="0"/>
              </a:rPr>
              <a:t>to be used for this project shall consist of standard deformed structural bars </a:t>
            </a:r>
            <a:r>
              <a:rPr lang="en-PH" sz="3200" b="1" dirty="0">
                <a:solidFill>
                  <a:srgbClr val="FF0000"/>
                </a:solidFill>
                <a:latin typeface="Bahnschrift" panose="020B0502040204020203" pitchFamily="34" charset="0"/>
              </a:rPr>
              <a:t>meeting ASTM specifications</a:t>
            </a:r>
            <a:r>
              <a:rPr lang="en-PH" sz="3200" dirty="0">
                <a:latin typeface="Bahnschrift" panose="020B0502040204020203" pitchFamily="34" charset="0"/>
              </a:rPr>
              <a:t>.</a:t>
            </a:r>
          </a:p>
          <a:p>
            <a:pPr marL="0" indent="0">
              <a:buNone/>
            </a:pPr>
            <a:r>
              <a:rPr lang="en-PH" sz="3200" b="1" dirty="0">
                <a:solidFill>
                  <a:srgbClr val="FF0000"/>
                </a:solidFill>
                <a:latin typeface="Bahnschrift" panose="020B0502040204020203" pitchFamily="34" charset="0"/>
              </a:rPr>
              <a:t>Reinforcement Steel shall be carefully and accurately cut, bent or formed</a:t>
            </a:r>
            <a:r>
              <a:rPr lang="en-PH" sz="3200" dirty="0">
                <a:latin typeface="Bahnschrift" panose="020B0502040204020203" pitchFamily="34" charset="0"/>
              </a:rPr>
              <a:t> to the dimensions and configurations shown in the plans. Bends should be in accordance with the latest National Structural Code of the Philippines. They shall be tied together at each bar intersection with </a:t>
            </a:r>
            <a:r>
              <a:rPr lang="en-PH" sz="3200" b="1" dirty="0">
                <a:solidFill>
                  <a:srgbClr val="FF0000"/>
                </a:solidFill>
                <a:latin typeface="Bahnschrift" panose="020B0502040204020203" pitchFamily="34" charset="0"/>
              </a:rPr>
              <a:t>gauge no. 16 G.I wire.</a:t>
            </a:r>
          </a:p>
        </p:txBody>
      </p:sp>
    </p:spTree>
    <p:extLst>
      <p:ext uri="{BB962C8B-B14F-4D97-AF65-F5344CB8AC3E}">
        <p14:creationId xmlns:p14="http://schemas.microsoft.com/office/powerpoint/2010/main" val="863789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FORMWORKS AND SCAFFOLDING</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lnSpcReduction="10000"/>
          </a:bodyPr>
          <a:lstStyle/>
          <a:p>
            <a:pPr marL="0" indent="0">
              <a:buNone/>
            </a:pPr>
            <a:r>
              <a:rPr lang="en-PH" sz="3200" b="1" dirty="0">
                <a:solidFill>
                  <a:srgbClr val="FF0000"/>
                </a:solidFill>
                <a:latin typeface="Bahnschrift" panose="020B0502040204020203" pitchFamily="34" charset="0"/>
              </a:rPr>
              <a:t>FORMS SHALL:</a:t>
            </a:r>
            <a:endParaRPr lang="en-PH" sz="3200" b="1" dirty="0">
              <a:solidFill>
                <a:schemeClr val="tx1"/>
              </a:solidFill>
              <a:latin typeface="Bahnschrift" panose="020B0502040204020203" pitchFamily="34" charset="0"/>
            </a:endParaRPr>
          </a:p>
          <a:p>
            <a:r>
              <a:rPr lang="en-PH" sz="3200" dirty="0">
                <a:solidFill>
                  <a:schemeClr val="tx1"/>
                </a:solidFill>
                <a:latin typeface="Bahnschrift" panose="020B0502040204020203" pitchFamily="34" charset="0"/>
              </a:rPr>
              <a:t>Be used wherever necessary</a:t>
            </a:r>
          </a:p>
          <a:p>
            <a:r>
              <a:rPr lang="en-PH" sz="3200" dirty="0">
                <a:solidFill>
                  <a:schemeClr val="tx1"/>
                </a:solidFill>
                <a:latin typeface="Bahnschrift" panose="020B0502040204020203" pitchFamily="34" charset="0"/>
              </a:rPr>
              <a:t>Have sufficient strength to withstand pressure</a:t>
            </a:r>
          </a:p>
          <a:p>
            <a:r>
              <a:rPr lang="en-PH" sz="3200" dirty="0">
                <a:solidFill>
                  <a:schemeClr val="tx1"/>
                </a:solidFill>
                <a:latin typeface="Bahnschrift" panose="020B0502040204020203" pitchFamily="34" charset="0"/>
              </a:rPr>
              <a:t>Not be removed until </a:t>
            </a:r>
            <a:r>
              <a:rPr lang="en-PH" sz="3200" b="1" dirty="0">
                <a:solidFill>
                  <a:srgbClr val="FF0000"/>
                </a:solidFill>
                <a:latin typeface="Bahnschrift" panose="020B0502040204020203" pitchFamily="34" charset="0"/>
              </a:rPr>
              <a:t>THE CONCRETE HAS ATTAINED SUFFICIENT STRENGTH</a:t>
            </a:r>
            <a:endParaRPr lang="en-PH" sz="3200" b="1" dirty="0">
              <a:solidFill>
                <a:schemeClr val="tx1"/>
              </a:solidFill>
              <a:latin typeface="Bahnschrift" panose="020B0502040204020203" pitchFamily="34" charset="0"/>
            </a:endParaRPr>
          </a:p>
          <a:p>
            <a:r>
              <a:rPr lang="en-PH" sz="3200" dirty="0">
                <a:solidFill>
                  <a:schemeClr val="tx1"/>
                </a:solidFill>
                <a:latin typeface="Bahnschrift" panose="020B0502040204020203" pitchFamily="34" charset="0"/>
              </a:rPr>
              <a:t>Be removed carefully</a:t>
            </a:r>
          </a:p>
          <a:p>
            <a:endParaRPr lang="en-PH" sz="3200" dirty="0">
              <a:solidFill>
                <a:schemeClr val="tx1"/>
              </a:solidFill>
              <a:latin typeface="Bahnschrift" panose="020B0502040204020203" pitchFamily="34" charset="0"/>
            </a:endParaRPr>
          </a:p>
          <a:p>
            <a:pPr marL="0" indent="0">
              <a:buNone/>
            </a:pPr>
            <a:r>
              <a:rPr lang="en-PH" sz="3200" b="1" dirty="0">
                <a:solidFill>
                  <a:schemeClr val="tx1"/>
                </a:solidFill>
                <a:latin typeface="Bahnschrift" panose="020B0502040204020203" pitchFamily="34" charset="0"/>
              </a:rPr>
              <a:t>Double scaffolding </a:t>
            </a:r>
            <a:r>
              <a:rPr lang="en-PH" sz="3200" dirty="0">
                <a:solidFill>
                  <a:schemeClr val="tx1"/>
                </a:solidFill>
                <a:latin typeface="Bahnschrift" panose="020B0502040204020203" pitchFamily="34" charset="0"/>
              </a:rPr>
              <a:t>having two seats of vertical supports shall be provided. The supports shall be sound and strong, tied together with horizontal pieces over which scaffolding planks shall be fixed. </a:t>
            </a:r>
          </a:p>
          <a:p>
            <a:pPr marL="0" indent="0">
              <a:buNone/>
            </a:pP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2131666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MASONRY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r>
              <a:rPr lang="en-PH" sz="3600" b="1" dirty="0">
                <a:solidFill>
                  <a:schemeClr val="tx1"/>
                </a:solidFill>
                <a:latin typeface="Bahnschrift" panose="020B0502040204020203" pitchFamily="34" charset="0"/>
              </a:rPr>
              <a:t>CHB LAYING</a:t>
            </a:r>
          </a:p>
          <a:p>
            <a:pPr>
              <a:buFont typeface="Wingdings" panose="05000000000000000000" pitchFamily="2" charset="2"/>
              <a:buChar char="ü"/>
            </a:pPr>
            <a:r>
              <a:rPr lang="en-PH" sz="3200" dirty="0">
                <a:solidFill>
                  <a:schemeClr val="tx1"/>
                </a:solidFill>
                <a:latin typeface="Bahnschrift" panose="020B0502040204020203" pitchFamily="34" charset="0"/>
              </a:rPr>
              <a:t>CHB to be used shall be 3” x 8” x 16”</a:t>
            </a:r>
          </a:p>
          <a:p>
            <a:pPr>
              <a:buFont typeface="Wingdings" panose="05000000000000000000" pitchFamily="2" charset="2"/>
              <a:buChar char="ü"/>
            </a:pPr>
            <a:r>
              <a:rPr lang="en-PH" sz="3200" dirty="0">
                <a:solidFill>
                  <a:schemeClr val="tx1"/>
                </a:solidFill>
                <a:latin typeface="Bahnschrift" panose="020B0502040204020203" pitchFamily="34" charset="0"/>
              </a:rPr>
              <a:t>Mortar filling mixture of 1 part cement an 2 parts sand (1:2 cement mortar mixtures)</a:t>
            </a:r>
          </a:p>
          <a:p>
            <a:pPr>
              <a:buFont typeface="Wingdings" panose="05000000000000000000" pitchFamily="2" charset="2"/>
              <a:buChar char="ü"/>
            </a:pPr>
            <a:r>
              <a:rPr lang="en-PH" sz="3200" dirty="0">
                <a:solidFill>
                  <a:schemeClr val="tx1"/>
                </a:solidFill>
                <a:latin typeface="Bahnschrift" panose="020B0502040204020203" pitchFamily="34" charset="0"/>
              </a:rPr>
              <a:t>Thickness shall be 0.012 meters</a:t>
            </a:r>
          </a:p>
          <a:p>
            <a:pPr>
              <a:buFont typeface="Wingdings" panose="05000000000000000000" pitchFamily="2" charset="2"/>
              <a:buChar char="ü"/>
            </a:pPr>
            <a:r>
              <a:rPr lang="en-PH" sz="3200" dirty="0">
                <a:solidFill>
                  <a:schemeClr val="tx1"/>
                </a:solidFill>
                <a:latin typeface="Bahnschrift" panose="020B0502040204020203" pitchFamily="34" charset="0"/>
              </a:rPr>
              <a:t>Shall be reinforced with 10mm diameter DSB spaced at 0.6 meters both ways.</a:t>
            </a:r>
          </a:p>
          <a:p>
            <a:pPr>
              <a:buFont typeface="Wingdings" panose="05000000000000000000" pitchFamily="2" charset="2"/>
              <a:buChar char="ü"/>
            </a:pPr>
            <a:r>
              <a:rPr lang="en-PH" sz="3200" dirty="0">
                <a:solidFill>
                  <a:schemeClr val="tx1"/>
                </a:solidFill>
                <a:latin typeface="Bahnschrift" panose="020B0502040204020203" pitchFamily="34" charset="0"/>
              </a:rPr>
              <a:t>Doweled to the existing floor slab.</a:t>
            </a:r>
          </a:p>
        </p:txBody>
      </p:sp>
    </p:spTree>
    <p:extLst>
      <p:ext uri="{BB962C8B-B14F-4D97-AF65-F5344CB8AC3E}">
        <p14:creationId xmlns:p14="http://schemas.microsoft.com/office/powerpoint/2010/main" val="2108901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MASONRY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r>
              <a:rPr lang="en-PH" sz="3600" b="1" dirty="0">
                <a:solidFill>
                  <a:schemeClr val="tx1"/>
                </a:solidFill>
                <a:latin typeface="Bahnschrift" panose="020B0502040204020203" pitchFamily="34" charset="0"/>
              </a:rPr>
              <a:t>PLASTERING</a:t>
            </a:r>
          </a:p>
          <a:p>
            <a:pPr>
              <a:buFont typeface="Wingdings" panose="05000000000000000000" pitchFamily="2" charset="2"/>
              <a:buChar char="ü"/>
            </a:pPr>
            <a:r>
              <a:rPr lang="en-PH" sz="3200" dirty="0">
                <a:solidFill>
                  <a:schemeClr val="tx1"/>
                </a:solidFill>
                <a:latin typeface="Bahnschrift" panose="020B0502040204020203" pitchFamily="34" charset="0"/>
              </a:rPr>
              <a:t>Concrete Surface shall be cleaned before plastering</a:t>
            </a:r>
          </a:p>
          <a:p>
            <a:pPr>
              <a:buFont typeface="Wingdings" panose="05000000000000000000" pitchFamily="2" charset="2"/>
              <a:buChar char="ü"/>
            </a:pPr>
            <a:r>
              <a:rPr lang="en-PH" sz="3200" dirty="0">
                <a:solidFill>
                  <a:schemeClr val="tx1"/>
                </a:solidFill>
                <a:latin typeface="Bahnschrift" panose="020B0502040204020203" pitchFamily="34" charset="0"/>
              </a:rPr>
              <a:t>Joints shall be raked out properly</a:t>
            </a:r>
          </a:p>
          <a:p>
            <a:pPr>
              <a:buFont typeface="Wingdings" panose="05000000000000000000" pitchFamily="2" charset="2"/>
              <a:buChar char="ü"/>
            </a:pPr>
            <a:r>
              <a:rPr lang="en-PH" sz="3200" dirty="0">
                <a:solidFill>
                  <a:schemeClr val="tx1"/>
                </a:solidFill>
                <a:latin typeface="Bahnschrift" panose="020B0502040204020203" pitchFamily="34" charset="0"/>
              </a:rPr>
              <a:t>Ensure proper bonding</a:t>
            </a:r>
          </a:p>
          <a:p>
            <a:pPr>
              <a:buFont typeface="Wingdings" panose="05000000000000000000" pitchFamily="2" charset="2"/>
              <a:buChar char="ü"/>
            </a:pPr>
            <a:r>
              <a:rPr lang="en-PH" sz="3200" dirty="0">
                <a:solidFill>
                  <a:schemeClr val="tx1"/>
                </a:solidFill>
                <a:latin typeface="Bahnschrift" panose="020B0502040204020203" pitchFamily="34" charset="0"/>
              </a:rPr>
              <a:t>Use class A mixture with a thickness of 0.020meters</a:t>
            </a:r>
          </a:p>
        </p:txBody>
      </p:sp>
    </p:spTree>
    <p:extLst>
      <p:ext uri="{BB962C8B-B14F-4D97-AF65-F5344CB8AC3E}">
        <p14:creationId xmlns:p14="http://schemas.microsoft.com/office/powerpoint/2010/main" val="3503212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MASONRY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r>
              <a:rPr lang="en-PH" sz="3600" b="1" dirty="0">
                <a:solidFill>
                  <a:schemeClr val="tx1"/>
                </a:solidFill>
                <a:latin typeface="Bahnschrift" panose="020B0502040204020203" pitchFamily="34" charset="0"/>
              </a:rPr>
              <a:t>PLASTERING</a:t>
            </a:r>
          </a:p>
          <a:p>
            <a:pPr>
              <a:buFont typeface="Wingdings" panose="05000000000000000000" pitchFamily="2" charset="2"/>
              <a:buChar char="ü"/>
            </a:pPr>
            <a:r>
              <a:rPr lang="en-PH" sz="3200" dirty="0">
                <a:solidFill>
                  <a:schemeClr val="tx1"/>
                </a:solidFill>
                <a:latin typeface="Bahnschrift" panose="020B0502040204020203" pitchFamily="34" charset="0"/>
              </a:rPr>
              <a:t>Concrete Surface shall be cleaned before plastering</a:t>
            </a:r>
          </a:p>
          <a:p>
            <a:pPr>
              <a:buFont typeface="Wingdings" panose="05000000000000000000" pitchFamily="2" charset="2"/>
              <a:buChar char="ü"/>
            </a:pPr>
            <a:r>
              <a:rPr lang="en-PH" sz="3200" dirty="0">
                <a:solidFill>
                  <a:schemeClr val="tx1"/>
                </a:solidFill>
                <a:latin typeface="Bahnschrift" panose="020B0502040204020203" pitchFamily="34" charset="0"/>
              </a:rPr>
              <a:t>Joints shall be raked out properly</a:t>
            </a:r>
          </a:p>
          <a:p>
            <a:pPr>
              <a:buFont typeface="Wingdings" panose="05000000000000000000" pitchFamily="2" charset="2"/>
              <a:buChar char="ü"/>
            </a:pPr>
            <a:r>
              <a:rPr lang="en-PH" sz="3200" dirty="0">
                <a:solidFill>
                  <a:schemeClr val="tx1"/>
                </a:solidFill>
                <a:latin typeface="Bahnschrift" panose="020B0502040204020203" pitchFamily="34" charset="0"/>
              </a:rPr>
              <a:t>Ensure proper bonding</a:t>
            </a:r>
          </a:p>
          <a:p>
            <a:pPr>
              <a:buFont typeface="Wingdings" panose="05000000000000000000" pitchFamily="2" charset="2"/>
              <a:buChar char="ü"/>
            </a:pPr>
            <a:r>
              <a:rPr lang="en-PH" sz="3200" dirty="0">
                <a:solidFill>
                  <a:schemeClr val="tx1"/>
                </a:solidFill>
                <a:latin typeface="Bahnschrift" panose="020B0502040204020203" pitchFamily="34" charset="0"/>
              </a:rPr>
              <a:t>Use class A mixture with a thickness of 0.020meters</a:t>
            </a:r>
          </a:p>
        </p:txBody>
      </p:sp>
    </p:spTree>
    <p:extLst>
      <p:ext uri="{BB962C8B-B14F-4D97-AF65-F5344CB8AC3E}">
        <p14:creationId xmlns:p14="http://schemas.microsoft.com/office/powerpoint/2010/main" val="152181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GENERAL</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9601200" cy="5510420"/>
          </a:xfrm>
        </p:spPr>
        <p:txBody>
          <a:bodyPr>
            <a:normAutofit/>
          </a:bodyPr>
          <a:lstStyle/>
          <a:p>
            <a:pPr marL="0" indent="0" algn="just">
              <a:buNone/>
            </a:pPr>
            <a:r>
              <a:rPr lang="en-PH" sz="3200" dirty="0">
                <a:latin typeface="Bahnschrift" panose="020B0502040204020203" pitchFamily="34" charset="0"/>
              </a:rPr>
              <a:t>All parts of the construction shall be</a:t>
            </a:r>
            <a:r>
              <a:rPr lang="en-PH" sz="3200" dirty="0">
                <a:solidFill>
                  <a:srgbClr val="FF0000"/>
                </a:solidFill>
                <a:latin typeface="Bahnschrift" panose="020B0502040204020203" pitchFamily="34" charset="0"/>
              </a:rPr>
              <a:t> </a:t>
            </a:r>
            <a:r>
              <a:rPr lang="en-PH" sz="3200" b="1" dirty="0">
                <a:solidFill>
                  <a:srgbClr val="FF0000"/>
                </a:solidFill>
                <a:latin typeface="Bahnschrift" panose="020B0502040204020203" pitchFamily="34" charset="0"/>
              </a:rPr>
              <a:t>FINISHED WITH FIRST CLASS WORKSMANSHIP</a:t>
            </a:r>
            <a:r>
              <a:rPr lang="en-PH" sz="3200" dirty="0">
                <a:solidFill>
                  <a:srgbClr val="FF0000"/>
                </a:solidFill>
                <a:latin typeface="Bahnschrift" panose="020B0502040204020203" pitchFamily="34" charset="0"/>
              </a:rPr>
              <a:t> </a:t>
            </a:r>
            <a:r>
              <a:rPr lang="en-PH" sz="3200" b="1" dirty="0">
                <a:solidFill>
                  <a:srgbClr val="FF0000"/>
                </a:solidFill>
                <a:latin typeface="Bahnschrift" panose="020B0502040204020203" pitchFamily="34" charset="0"/>
              </a:rPr>
              <a:t>TO THE FULLEST TALENT</a:t>
            </a:r>
            <a:r>
              <a:rPr lang="en-PH" sz="3200" dirty="0">
                <a:latin typeface="Bahnschrift" panose="020B0502040204020203" pitchFamily="34" charset="0"/>
              </a:rPr>
              <a:t> and meaning of the plans and Specifications, and to the full satisfaction of the DSWD technical personnel and the end-user.</a:t>
            </a:r>
          </a:p>
          <a:p>
            <a:pPr marL="0" indent="0" algn="just">
              <a:buNone/>
            </a:pPr>
            <a:r>
              <a:rPr lang="en-PH" sz="3200" dirty="0">
                <a:latin typeface="Bahnschrift" panose="020B0502040204020203" pitchFamily="34" charset="0"/>
              </a:rPr>
              <a:t>The DSWD should be </a:t>
            </a:r>
            <a:r>
              <a:rPr lang="en-PH" sz="3200" b="1" dirty="0">
                <a:latin typeface="Bahnschrift" panose="020B0502040204020203" pitchFamily="34" charset="0"/>
              </a:rPr>
              <a:t>informed in writing of any revisions or variances </a:t>
            </a:r>
            <a:r>
              <a:rPr lang="en-PH" sz="3200" dirty="0">
                <a:latin typeface="Bahnschrift" panose="020B0502040204020203" pitchFamily="34" charset="0"/>
              </a:rPr>
              <a:t>seen in the actual implementation. Any variance to be made is not permitted unless otherwise approved by DSWD.</a:t>
            </a:r>
          </a:p>
          <a:p>
            <a:pPr marL="0" indent="0">
              <a:buNone/>
            </a:pPr>
            <a:endParaRPr lang="en-PH" sz="3200" dirty="0">
              <a:latin typeface="Bahnschrift" panose="020B0502040204020203" pitchFamily="34" charset="0"/>
            </a:endParaRPr>
          </a:p>
        </p:txBody>
      </p:sp>
      <p:pic>
        <p:nvPicPr>
          <p:cNvPr id="4" name="ts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972800" y="247650"/>
            <a:ext cx="609600" cy="609600"/>
          </a:xfrm>
          <a:prstGeom prst="rect">
            <a:avLst/>
          </a:prstGeom>
        </p:spPr>
      </p:pic>
    </p:spTree>
    <p:extLst>
      <p:ext uri="{BB962C8B-B14F-4D97-AF65-F5344CB8AC3E}">
        <p14:creationId xmlns:p14="http://schemas.microsoft.com/office/powerpoint/2010/main" val="134142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714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CARPENTRY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buFont typeface="Wingdings" panose="05000000000000000000" pitchFamily="2" charset="2"/>
              <a:buChar char="ü"/>
            </a:pPr>
            <a:r>
              <a:rPr lang="en-PH" sz="3200" dirty="0">
                <a:solidFill>
                  <a:schemeClr val="tx1"/>
                </a:solidFill>
                <a:latin typeface="Bahnschrift" panose="020B0502040204020203" pitchFamily="34" charset="0"/>
              </a:rPr>
              <a:t>All gypsum board shall be screwed properly</a:t>
            </a:r>
          </a:p>
          <a:p>
            <a:pPr>
              <a:buFont typeface="Wingdings" panose="05000000000000000000" pitchFamily="2" charset="2"/>
              <a:buChar char="ü"/>
            </a:pPr>
            <a:r>
              <a:rPr lang="en-PH" sz="3200" dirty="0">
                <a:solidFill>
                  <a:schemeClr val="tx1"/>
                </a:solidFill>
                <a:latin typeface="Bahnschrift" panose="020B0502040204020203" pitchFamily="34" charset="0"/>
              </a:rPr>
              <a:t>Necessary cut-outs for electrical works shall be provided with a framing of wall channels</a:t>
            </a:r>
          </a:p>
          <a:p>
            <a:pPr>
              <a:buFont typeface="Wingdings" panose="05000000000000000000" pitchFamily="2" charset="2"/>
              <a:buChar char="ü"/>
            </a:pPr>
            <a:r>
              <a:rPr lang="en-PH" sz="3200" dirty="0">
                <a:solidFill>
                  <a:schemeClr val="tx1"/>
                </a:solidFill>
                <a:latin typeface="Bahnschrift" panose="020B0502040204020203" pitchFamily="34" charset="0"/>
              </a:rPr>
              <a:t>Finished Ceiling shall be perfectly levelled and aligned.</a:t>
            </a:r>
          </a:p>
        </p:txBody>
      </p:sp>
    </p:spTree>
    <p:extLst>
      <p:ext uri="{BB962C8B-B14F-4D97-AF65-F5344CB8AC3E}">
        <p14:creationId xmlns:p14="http://schemas.microsoft.com/office/powerpoint/2010/main" val="1862410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METAL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r>
              <a:rPr lang="en-PH" sz="3600" b="1" dirty="0">
                <a:solidFill>
                  <a:schemeClr val="tx1"/>
                </a:solidFill>
                <a:latin typeface="Bahnschrift" panose="020B0502040204020203" pitchFamily="34" charset="0"/>
              </a:rPr>
              <a:t>ROOF FRAME</a:t>
            </a:r>
          </a:p>
          <a:p>
            <a:pPr>
              <a:buFont typeface="Wingdings" panose="05000000000000000000" pitchFamily="2" charset="2"/>
              <a:buChar char="ü"/>
            </a:pPr>
            <a:r>
              <a:rPr lang="en-PH" sz="3600" dirty="0">
                <a:solidFill>
                  <a:schemeClr val="tx1"/>
                </a:solidFill>
                <a:latin typeface="Bahnschrift" panose="020B0502040204020203" pitchFamily="34" charset="0"/>
              </a:rPr>
              <a:t>All steel angles shall be ¼” thick</a:t>
            </a:r>
          </a:p>
          <a:p>
            <a:pPr>
              <a:buFont typeface="Wingdings" panose="05000000000000000000" pitchFamily="2" charset="2"/>
              <a:buChar char="ü"/>
            </a:pPr>
            <a:r>
              <a:rPr lang="en-PH" sz="3600" dirty="0">
                <a:solidFill>
                  <a:schemeClr val="tx1"/>
                </a:solidFill>
                <a:latin typeface="Bahnschrift" panose="020B0502040204020203" pitchFamily="34" charset="0"/>
              </a:rPr>
              <a:t>Ensure that all materials shall be properly positioned</a:t>
            </a:r>
          </a:p>
          <a:p>
            <a:pPr>
              <a:buFont typeface="Wingdings" panose="05000000000000000000" pitchFamily="2" charset="2"/>
              <a:buChar char="ü"/>
            </a:pPr>
            <a:r>
              <a:rPr lang="en-PH" sz="3600" dirty="0">
                <a:solidFill>
                  <a:schemeClr val="tx1"/>
                </a:solidFill>
                <a:latin typeface="Bahnschrift" panose="020B0502040204020203" pitchFamily="34" charset="0"/>
              </a:rPr>
              <a:t>Each frame shall be inspected by DSWD Engineers</a:t>
            </a:r>
          </a:p>
          <a:p>
            <a:pPr>
              <a:buFont typeface="Wingdings" panose="05000000000000000000" pitchFamily="2" charset="2"/>
              <a:buChar char="ü"/>
            </a:pPr>
            <a:r>
              <a:rPr lang="en-PH" sz="3600" dirty="0">
                <a:solidFill>
                  <a:schemeClr val="tx1"/>
                </a:solidFill>
                <a:latin typeface="Bahnschrift" panose="020B0502040204020203" pitchFamily="34" charset="0"/>
              </a:rPr>
              <a:t>Use gauge #16 tie wire to tie Anchor bolts connection to steel frames</a:t>
            </a:r>
          </a:p>
          <a:p>
            <a:pPr>
              <a:buFont typeface="Wingdings" panose="05000000000000000000" pitchFamily="2" charset="2"/>
              <a:buChar char="ü"/>
            </a:pPr>
            <a:r>
              <a:rPr lang="en-PH" sz="3600" dirty="0">
                <a:solidFill>
                  <a:schemeClr val="tx1"/>
                </a:solidFill>
                <a:latin typeface="Bahnschrift" panose="020B0502040204020203" pitchFamily="34" charset="0"/>
              </a:rPr>
              <a:t>For Steel decking, use 0.8mm thickness</a:t>
            </a: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1439677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METAL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r>
              <a:rPr lang="en-PH" sz="3600" b="1" dirty="0">
                <a:solidFill>
                  <a:schemeClr val="tx1"/>
                </a:solidFill>
                <a:latin typeface="Bahnschrift" panose="020B0502040204020203" pitchFamily="34" charset="0"/>
              </a:rPr>
              <a:t>METAL FURRING</a:t>
            </a:r>
          </a:p>
          <a:p>
            <a:pPr>
              <a:buFont typeface="Wingdings" panose="05000000000000000000" pitchFamily="2" charset="2"/>
              <a:buChar char="ü"/>
            </a:pPr>
            <a:r>
              <a:rPr lang="en-PH" sz="3200" dirty="0">
                <a:latin typeface="Bahnschrift" panose="020B0502040204020203" pitchFamily="34" charset="0"/>
              </a:rPr>
              <a:t>Carrying channel and double metal furring shall be placed 1.20 meters and 0.60 meters apart, respectively.</a:t>
            </a:r>
          </a:p>
          <a:p>
            <a:pPr>
              <a:buFont typeface="Wingdings" panose="05000000000000000000" pitchFamily="2" charset="2"/>
              <a:buChar char="ü"/>
            </a:pPr>
            <a:r>
              <a:rPr lang="en-PH" sz="3200" dirty="0">
                <a:solidFill>
                  <a:schemeClr val="tx1"/>
                </a:solidFill>
                <a:latin typeface="Bahnschrift" panose="020B0502040204020203" pitchFamily="34" charset="0"/>
              </a:rPr>
              <a:t>Use W-Clip to carry double metal furring in each intersection</a:t>
            </a:r>
          </a:p>
          <a:p>
            <a:pPr>
              <a:buFont typeface="Wingdings" panose="05000000000000000000" pitchFamily="2" charset="2"/>
              <a:buChar char="ü"/>
            </a:pPr>
            <a:r>
              <a:rPr lang="en-PH" sz="3200" dirty="0">
                <a:solidFill>
                  <a:schemeClr val="tx1"/>
                </a:solidFill>
                <a:latin typeface="Bahnschrift" panose="020B0502040204020203" pitchFamily="34" charset="0"/>
              </a:rPr>
              <a:t>Use J-Clips for additional support of the framing</a:t>
            </a:r>
          </a:p>
          <a:p>
            <a:pPr>
              <a:buFont typeface="Wingdings" panose="05000000000000000000" pitchFamily="2" charset="2"/>
              <a:buChar char="ü"/>
            </a:pPr>
            <a:r>
              <a:rPr lang="en-PH" sz="3200" dirty="0">
                <a:solidFill>
                  <a:schemeClr val="tx1"/>
                </a:solidFill>
                <a:latin typeface="Bahnschrift" panose="020B0502040204020203" pitchFamily="34" charset="0"/>
              </a:rPr>
              <a:t>Shall be perfectly levelled and aligned at desired height.</a:t>
            </a:r>
            <a:endParaRPr lang="en-PH" sz="44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4151476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METAL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r>
              <a:rPr lang="en-PH" sz="3600" b="1" dirty="0">
                <a:solidFill>
                  <a:schemeClr val="tx1"/>
                </a:solidFill>
                <a:latin typeface="Bahnschrift" panose="020B0502040204020203" pitchFamily="34" charset="0"/>
              </a:rPr>
              <a:t>RAILINGS</a:t>
            </a:r>
          </a:p>
          <a:p>
            <a:pPr>
              <a:buFont typeface="Wingdings" panose="05000000000000000000" pitchFamily="2" charset="2"/>
              <a:buChar char="ü"/>
            </a:pPr>
            <a:r>
              <a:rPr lang="en-PH" sz="3200" dirty="0">
                <a:solidFill>
                  <a:schemeClr val="tx1"/>
                </a:solidFill>
                <a:latin typeface="Bahnschrift" panose="020B0502040204020203" pitchFamily="34" charset="0"/>
              </a:rPr>
              <a:t>Use </a:t>
            </a:r>
            <a:r>
              <a:rPr lang="en-PH" sz="3200" b="1" dirty="0">
                <a:solidFill>
                  <a:srgbClr val="FF0000"/>
                </a:solidFill>
                <a:latin typeface="Bahnschrift" panose="020B0502040204020203" pitchFamily="34" charset="0"/>
              </a:rPr>
              <a:t>2” diameter  STAINLESS PIPE for ramps</a:t>
            </a:r>
            <a:r>
              <a:rPr lang="en-PH" sz="3200" dirty="0">
                <a:solidFill>
                  <a:schemeClr val="tx1"/>
                </a:solidFill>
                <a:latin typeface="Bahnschrift" panose="020B0502040204020203" pitchFamily="34" charset="0"/>
              </a:rPr>
              <a:t>.</a:t>
            </a:r>
          </a:p>
          <a:p>
            <a:pPr>
              <a:buFont typeface="Wingdings" panose="05000000000000000000" pitchFamily="2" charset="2"/>
              <a:buChar char="ü"/>
            </a:pPr>
            <a:r>
              <a:rPr lang="en-PH" sz="3200" dirty="0">
                <a:solidFill>
                  <a:schemeClr val="tx1"/>
                </a:solidFill>
                <a:latin typeface="Bahnschrift" panose="020B0502040204020203" pitchFamily="34" charset="0"/>
              </a:rPr>
              <a:t>Stainless L-type grab railings for toilets.</a:t>
            </a:r>
          </a:p>
          <a:p>
            <a:pPr>
              <a:buFont typeface="Wingdings" panose="05000000000000000000" pitchFamily="2" charset="2"/>
              <a:buChar char="ü"/>
            </a:pPr>
            <a:r>
              <a:rPr lang="en-PH" sz="3200" dirty="0">
                <a:solidFill>
                  <a:schemeClr val="tx1"/>
                </a:solidFill>
                <a:latin typeface="Bahnschrift" panose="020B0502040204020203" pitchFamily="34" charset="0"/>
              </a:rPr>
              <a:t>Use </a:t>
            </a:r>
            <a:r>
              <a:rPr lang="en-PH" sz="3200" b="1" dirty="0">
                <a:solidFill>
                  <a:srgbClr val="FF0000"/>
                </a:solidFill>
                <a:latin typeface="Bahnschrift" panose="020B0502040204020203" pitchFamily="34" charset="0"/>
              </a:rPr>
              <a:t>2” diameter  STAINLESS PIPE painted in black </a:t>
            </a:r>
            <a:r>
              <a:rPr lang="en-PH" sz="3200" dirty="0">
                <a:solidFill>
                  <a:schemeClr val="tx1"/>
                </a:solidFill>
                <a:latin typeface="Bahnschrift" panose="020B0502040204020203" pitchFamily="34" charset="0"/>
              </a:rPr>
              <a:t>for Emergency Exits.</a:t>
            </a:r>
          </a:p>
        </p:txBody>
      </p:sp>
    </p:spTree>
    <p:extLst>
      <p:ext uri="{BB962C8B-B14F-4D97-AF65-F5344CB8AC3E}">
        <p14:creationId xmlns:p14="http://schemas.microsoft.com/office/powerpoint/2010/main" val="4040470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DOORS AND WINDOWS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buFont typeface="Wingdings" panose="05000000000000000000" pitchFamily="2" charset="2"/>
              <a:buChar char="ü"/>
            </a:pPr>
            <a:r>
              <a:rPr lang="en-PH" sz="3200" dirty="0">
                <a:solidFill>
                  <a:schemeClr val="tx1"/>
                </a:solidFill>
                <a:latin typeface="Bahnschrift" panose="020B0502040204020203" pitchFamily="34" charset="0"/>
              </a:rPr>
              <a:t>Wood or lumber shall be of approved quality.</a:t>
            </a:r>
          </a:p>
          <a:p>
            <a:pPr>
              <a:buFont typeface="Wingdings" panose="05000000000000000000" pitchFamily="2" charset="2"/>
              <a:buChar char="ü"/>
            </a:pPr>
            <a:r>
              <a:rPr lang="en-PH" sz="3200" dirty="0">
                <a:solidFill>
                  <a:schemeClr val="tx1"/>
                </a:solidFill>
                <a:latin typeface="Bahnschrift" panose="020B0502040204020203" pitchFamily="34" charset="0"/>
              </a:rPr>
              <a:t>All exposed woods shall be smoothly dressed  and well sand papered.</a:t>
            </a:r>
          </a:p>
          <a:p>
            <a:pPr>
              <a:buFont typeface="Wingdings" panose="05000000000000000000" pitchFamily="2" charset="2"/>
              <a:buChar char="ü"/>
            </a:pPr>
            <a:r>
              <a:rPr lang="en-PH" sz="3200" dirty="0">
                <a:solidFill>
                  <a:schemeClr val="tx1"/>
                </a:solidFill>
                <a:latin typeface="Bahnschrift" panose="020B0502040204020203" pitchFamily="34" charset="0"/>
              </a:rPr>
              <a:t>Steel shall be of quality approved for steel casement and steel windows.</a:t>
            </a:r>
          </a:p>
          <a:p>
            <a:pPr>
              <a:buFont typeface="Wingdings" panose="05000000000000000000" pitchFamily="2" charset="2"/>
              <a:buChar char="ü"/>
            </a:pPr>
            <a:r>
              <a:rPr lang="en-PH" sz="3200" dirty="0">
                <a:solidFill>
                  <a:schemeClr val="tx1"/>
                </a:solidFill>
                <a:latin typeface="Bahnschrift" panose="020B0502040204020203" pitchFamily="34" charset="0"/>
              </a:rPr>
              <a:t>Glass and Aluminum materials shall be on discretion of the end-user  upon approval of site Engineer.</a:t>
            </a:r>
          </a:p>
        </p:txBody>
      </p:sp>
    </p:spTree>
    <p:extLst>
      <p:ext uri="{BB962C8B-B14F-4D97-AF65-F5344CB8AC3E}">
        <p14:creationId xmlns:p14="http://schemas.microsoft.com/office/powerpoint/2010/main" val="3623071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ROOFING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buFont typeface="Wingdings" panose="05000000000000000000" pitchFamily="2" charset="2"/>
              <a:buChar char="ü"/>
            </a:pPr>
            <a:r>
              <a:rPr lang="en-PH" sz="3200" dirty="0">
                <a:solidFill>
                  <a:schemeClr val="tx1"/>
                </a:solidFill>
                <a:latin typeface="Bahnschrift" panose="020B0502040204020203" pitchFamily="34" charset="0"/>
              </a:rPr>
              <a:t>Roofing sheets shall be pre-painted Gauge #26 roofing sheets.</a:t>
            </a:r>
          </a:p>
          <a:p>
            <a:pPr>
              <a:buFont typeface="Wingdings" panose="05000000000000000000" pitchFamily="2" charset="2"/>
              <a:buChar char="ü"/>
            </a:pPr>
            <a:r>
              <a:rPr lang="en-PH" sz="3200" dirty="0">
                <a:solidFill>
                  <a:schemeClr val="tx1"/>
                </a:solidFill>
                <a:latin typeface="Bahnschrift" panose="020B0502040204020203" pitchFamily="34" charset="0"/>
              </a:rPr>
              <a:t>Each sheet shall be laid on steel purlins with an end overlap of 100mm minimum.</a:t>
            </a:r>
          </a:p>
          <a:p>
            <a:pPr>
              <a:buFont typeface="Wingdings" panose="05000000000000000000" pitchFamily="2" charset="2"/>
              <a:buChar char="ü"/>
            </a:pPr>
            <a:r>
              <a:rPr lang="en-PH" sz="3200" dirty="0">
                <a:solidFill>
                  <a:schemeClr val="tx1"/>
                </a:solidFill>
                <a:latin typeface="Bahnschrift" panose="020B0502040204020203" pitchFamily="34" charset="0"/>
              </a:rPr>
              <a:t>Sheet should  be handled carefully</a:t>
            </a:r>
          </a:p>
          <a:p>
            <a:pPr>
              <a:buFont typeface="Wingdings" panose="05000000000000000000" pitchFamily="2" charset="2"/>
              <a:buChar char="ü"/>
            </a:pPr>
            <a:r>
              <a:rPr lang="en-PH" sz="3200" dirty="0">
                <a:solidFill>
                  <a:schemeClr val="tx1"/>
                </a:solidFill>
                <a:latin typeface="Bahnschrift" panose="020B0502040204020203" pitchFamily="34" charset="0"/>
              </a:rPr>
              <a:t>Ridge roll  shall be bolted  with at least  250mm lap placed over the roofing sheets.</a:t>
            </a:r>
          </a:p>
        </p:txBody>
      </p:sp>
    </p:spTree>
    <p:extLst>
      <p:ext uri="{BB962C8B-B14F-4D97-AF65-F5344CB8AC3E}">
        <p14:creationId xmlns:p14="http://schemas.microsoft.com/office/powerpoint/2010/main" val="2137694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PLUMBING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lgn="just">
              <a:buFont typeface="Wingdings" panose="05000000000000000000" pitchFamily="2" charset="2"/>
              <a:buChar char="ü"/>
            </a:pPr>
            <a:r>
              <a:rPr lang="en-PH" sz="3200" dirty="0">
                <a:latin typeface="Bahnschrift" panose="020B0502040204020203" pitchFamily="34" charset="0"/>
              </a:rPr>
              <a:t>All piping materials, fixtures and appliances fitting accessories shall be furnished and installed</a:t>
            </a:r>
          </a:p>
          <a:p>
            <a:pPr algn="just">
              <a:buFont typeface="Wingdings" panose="05000000000000000000" pitchFamily="2" charset="2"/>
              <a:buChar char="ü"/>
            </a:pPr>
            <a:r>
              <a:rPr lang="en-PH" sz="3200" dirty="0">
                <a:solidFill>
                  <a:schemeClr val="tx1"/>
                </a:solidFill>
                <a:latin typeface="Bahnschrift" panose="020B0502040204020203" pitchFamily="34" charset="0"/>
              </a:rPr>
              <a:t>Use PVC pipes for all plumbing rough-ins.</a:t>
            </a:r>
          </a:p>
          <a:p>
            <a:pPr algn="just">
              <a:buFont typeface="Wingdings" panose="05000000000000000000" pitchFamily="2" charset="2"/>
              <a:buChar char="ü"/>
            </a:pPr>
            <a:r>
              <a:rPr lang="en-PH" sz="3200" dirty="0">
                <a:solidFill>
                  <a:schemeClr val="tx1"/>
                </a:solidFill>
                <a:latin typeface="Bahnschrift" panose="020B0502040204020203" pitchFamily="34" charset="0"/>
              </a:rPr>
              <a:t>Automatic fir sprinklers shall be provided in all rooms.</a:t>
            </a:r>
          </a:p>
          <a:p>
            <a:pPr algn="just">
              <a:buFont typeface="Wingdings" panose="05000000000000000000" pitchFamily="2" charset="2"/>
              <a:buChar char="ü"/>
            </a:pPr>
            <a:r>
              <a:rPr lang="en-PH" sz="3200" dirty="0">
                <a:solidFill>
                  <a:schemeClr val="tx1"/>
                </a:solidFill>
                <a:latin typeface="Bahnschrift" panose="020B0502040204020203" pitchFamily="34" charset="0"/>
              </a:rPr>
              <a:t>Ensure all piping shall be thoroughly cleaned prior to installation in accordance with QA procedures.</a:t>
            </a:r>
          </a:p>
          <a:p>
            <a:pPr algn="just">
              <a:buFont typeface="Wingdings" panose="05000000000000000000" pitchFamily="2" charset="2"/>
              <a:buChar char="ü"/>
            </a:pPr>
            <a:r>
              <a:rPr lang="en-PH" sz="3200" dirty="0">
                <a:solidFill>
                  <a:schemeClr val="tx1"/>
                </a:solidFill>
                <a:latin typeface="Bahnschrift" panose="020B0502040204020203" pitchFamily="34" charset="0"/>
              </a:rPr>
              <a:t>Sprinkler System shall be tested prior to the turnover of the project.	</a:t>
            </a: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934578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SEPTIC TANK</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lgn="just">
              <a:buFont typeface="Wingdings" panose="05000000000000000000" pitchFamily="2" charset="2"/>
              <a:buChar char="ü"/>
            </a:pPr>
            <a:r>
              <a:rPr lang="en-PH" sz="3200" dirty="0">
                <a:solidFill>
                  <a:schemeClr val="tx1"/>
                </a:solidFill>
                <a:latin typeface="Bahnschrift" panose="020B0502040204020203" pitchFamily="34" charset="0"/>
              </a:rPr>
              <a:t>Use 6” CHB.</a:t>
            </a:r>
          </a:p>
          <a:p>
            <a:pPr algn="just">
              <a:buFont typeface="Wingdings" panose="05000000000000000000" pitchFamily="2" charset="2"/>
              <a:buChar char="ü"/>
            </a:pPr>
            <a:r>
              <a:rPr lang="en-PH" sz="3200" dirty="0">
                <a:solidFill>
                  <a:schemeClr val="tx1"/>
                </a:solidFill>
                <a:latin typeface="Bahnschrift" panose="020B0502040204020203" pitchFamily="34" charset="0"/>
              </a:rPr>
              <a:t>Use 1:2  cement mortar mixture with 0.012 meters thickness.</a:t>
            </a:r>
          </a:p>
          <a:p>
            <a:pPr algn="just">
              <a:buFont typeface="Wingdings" panose="05000000000000000000" pitchFamily="2" charset="2"/>
              <a:buChar char="ü"/>
            </a:pPr>
            <a:r>
              <a:rPr lang="en-PH" sz="3200" dirty="0">
                <a:solidFill>
                  <a:schemeClr val="tx1"/>
                </a:solidFill>
                <a:latin typeface="Bahnschrift" panose="020B0502040204020203" pitchFamily="34" charset="0"/>
              </a:rPr>
              <a:t>Use 10mm diameter steel bars spaced at 0.60 meters both ways for reinforcements.</a:t>
            </a:r>
          </a:p>
          <a:p>
            <a:pPr algn="just">
              <a:buFont typeface="Wingdings" panose="05000000000000000000" pitchFamily="2" charset="2"/>
              <a:buChar char="ü"/>
            </a:pPr>
            <a:r>
              <a:rPr lang="en-PH" sz="3200" dirty="0">
                <a:solidFill>
                  <a:schemeClr val="tx1"/>
                </a:solidFill>
                <a:latin typeface="Bahnschrift" panose="020B0502040204020203" pitchFamily="34" charset="0"/>
              </a:rPr>
              <a:t>Use class A mixture with a thickness of 0.020meters for plastering.</a:t>
            </a: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510045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TILE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lgn="just">
              <a:buFont typeface="Wingdings" panose="05000000000000000000" pitchFamily="2" charset="2"/>
              <a:buChar char="ü"/>
            </a:pPr>
            <a:r>
              <a:rPr lang="en-PH" sz="3200" dirty="0">
                <a:solidFill>
                  <a:schemeClr val="tx1"/>
                </a:solidFill>
                <a:latin typeface="Bahnschrift" panose="020B0502040204020203" pitchFamily="34" charset="0"/>
              </a:rPr>
              <a:t>Use 24” x 24” Unglazed Ceramic tiles for Interior floor </a:t>
            </a:r>
            <a:r>
              <a:rPr lang="en-PH" sz="3200" dirty="0" err="1">
                <a:solidFill>
                  <a:schemeClr val="tx1"/>
                </a:solidFill>
                <a:latin typeface="Bahnschrift" panose="020B0502040204020203" pitchFamily="34" charset="0"/>
              </a:rPr>
              <a:t>ares</a:t>
            </a:r>
            <a:endParaRPr lang="en-PH" sz="3200" dirty="0">
              <a:solidFill>
                <a:schemeClr val="tx1"/>
              </a:solidFill>
              <a:latin typeface="Bahnschrift" panose="020B0502040204020203" pitchFamily="34" charset="0"/>
            </a:endParaRPr>
          </a:p>
          <a:p>
            <a:pPr algn="just">
              <a:buFont typeface="Wingdings" panose="05000000000000000000" pitchFamily="2" charset="2"/>
              <a:buChar char="ü"/>
            </a:pPr>
            <a:r>
              <a:rPr lang="en-PH" sz="3200" dirty="0">
                <a:solidFill>
                  <a:schemeClr val="tx1"/>
                </a:solidFill>
                <a:latin typeface="Bahnschrift" panose="020B0502040204020203" pitchFamily="34" charset="0"/>
              </a:rPr>
              <a:t>Use 12” x 12” unglazed tiles for Comfort room floor Area</a:t>
            </a:r>
          </a:p>
          <a:p>
            <a:pPr algn="just">
              <a:buFont typeface="Wingdings" panose="05000000000000000000" pitchFamily="2" charset="2"/>
              <a:buChar char="ü"/>
            </a:pPr>
            <a:r>
              <a:rPr lang="en-PH" sz="3200" dirty="0">
                <a:solidFill>
                  <a:schemeClr val="tx1"/>
                </a:solidFill>
                <a:latin typeface="Bahnschrift" panose="020B0502040204020203" pitchFamily="34" charset="0"/>
              </a:rPr>
              <a:t>Use 12” x 12” Glazed tiles for Comfort Room Wall area</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tiles shall be approved by the end-user before purchasing</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surfaces shall be well levelled or in </a:t>
            </a:r>
            <a:r>
              <a:rPr lang="en-PH" sz="3200" dirty="0" err="1">
                <a:solidFill>
                  <a:schemeClr val="tx1"/>
                </a:solidFill>
                <a:latin typeface="Bahnschrift" panose="020B0502040204020203" pitchFamily="34" charset="0"/>
              </a:rPr>
              <a:t>comformity</a:t>
            </a:r>
            <a:r>
              <a:rPr lang="en-PH" sz="3200" dirty="0">
                <a:solidFill>
                  <a:schemeClr val="tx1"/>
                </a:solidFill>
                <a:latin typeface="Bahnschrift" panose="020B0502040204020203" pitchFamily="34" charset="0"/>
              </a:rPr>
              <a:t> with the slope.</a:t>
            </a: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1742209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ELECTRICAL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lgn="just"/>
            <a:r>
              <a:rPr lang="en-PH" sz="3600" b="1" dirty="0">
                <a:solidFill>
                  <a:schemeClr val="tx1"/>
                </a:solidFill>
                <a:latin typeface="Bahnschrift" panose="020B0502040204020203" pitchFamily="34" charset="0"/>
              </a:rPr>
              <a:t>GENERAL CONSTRUCTION</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materials should be brand new.</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materials shall be approved type meeting the requirements of Philippine Electrical Code and bearing the Philippine Standard Agency(PSA) Mark.</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lighting fixture and lamps are specified and listed on lighting fixture and schedule.</a:t>
            </a: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35344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GENERAL</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510420"/>
          </a:xfrm>
        </p:spPr>
        <p:txBody>
          <a:bodyPr>
            <a:normAutofit fontScale="92500" lnSpcReduction="20000"/>
          </a:bodyPr>
          <a:lstStyle/>
          <a:p>
            <a:pPr marL="0" indent="0" algn="just">
              <a:buNone/>
            </a:pPr>
            <a:r>
              <a:rPr lang="en-PH" sz="3500" b="1" dirty="0">
                <a:solidFill>
                  <a:srgbClr val="FF0000"/>
                </a:solidFill>
                <a:latin typeface="Bahnschrift" panose="020B0502040204020203" pitchFamily="34" charset="0"/>
              </a:rPr>
              <a:t>Work will commence upon the issuance of Notice to Proceed by DSWD</a:t>
            </a:r>
            <a:r>
              <a:rPr lang="en-PH" sz="3500" dirty="0">
                <a:latin typeface="Bahnschrift" panose="020B0502040204020203" pitchFamily="34" charset="0"/>
              </a:rPr>
              <a:t>. Payment shall be based on the actual percentage of accomplishment, to be validated by the RPMT Engineers and end-user.</a:t>
            </a:r>
          </a:p>
          <a:p>
            <a:pPr marL="0" indent="0" algn="just">
              <a:buNone/>
            </a:pPr>
            <a:r>
              <a:rPr lang="en-PH" sz="3500" b="1" dirty="0">
                <a:solidFill>
                  <a:srgbClr val="FF0000"/>
                </a:solidFill>
                <a:latin typeface="Bahnschrift" panose="020B0502040204020203" pitchFamily="34" charset="0"/>
              </a:rPr>
              <a:t>The warranty is One (1) year from project completion up to final acceptance</a:t>
            </a:r>
            <a:r>
              <a:rPr lang="en-PH" sz="3500" dirty="0">
                <a:latin typeface="Bahnschrift" panose="020B0502040204020203" pitchFamily="34" charset="0"/>
              </a:rPr>
              <a:t> or the defects liability period as stated in the </a:t>
            </a:r>
            <a:r>
              <a:rPr lang="en-PH" sz="3500" b="1" dirty="0">
                <a:solidFill>
                  <a:srgbClr val="FF0000"/>
                </a:solidFill>
                <a:latin typeface="Bahnschrift" panose="020B0502040204020203" pitchFamily="34" charset="0"/>
              </a:rPr>
              <a:t>2016 Revised IRR of RA 9184</a:t>
            </a:r>
            <a:r>
              <a:rPr lang="en-PH" sz="3500" dirty="0">
                <a:latin typeface="Bahnschrift" panose="020B0502040204020203" pitchFamily="34" charset="0"/>
              </a:rPr>
              <a:t>.</a:t>
            </a:r>
          </a:p>
          <a:p>
            <a:pPr marL="0" indent="0" algn="just">
              <a:buNone/>
            </a:pPr>
            <a:r>
              <a:rPr lang="en-PH" sz="3500" dirty="0">
                <a:latin typeface="Bahnschrift" panose="020B0502040204020203" pitchFamily="34" charset="0"/>
              </a:rPr>
              <a:t>The </a:t>
            </a:r>
            <a:r>
              <a:rPr lang="en-PH" sz="3500" b="1" dirty="0">
                <a:solidFill>
                  <a:srgbClr val="FF0000"/>
                </a:solidFill>
                <a:latin typeface="Bahnschrift" panose="020B0502040204020203" pitchFamily="34" charset="0"/>
              </a:rPr>
              <a:t>CONTRACTOR SHALL UNDERTAKE THE REPAIR WORKS, AT HIS OWN EXPENSE</a:t>
            </a:r>
            <a:r>
              <a:rPr lang="en-PH" sz="3500" dirty="0">
                <a:latin typeface="Bahnschrift" panose="020B0502040204020203" pitchFamily="34" charset="0"/>
              </a:rPr>
              <a:t> of any defect or damage to the infrastructure projects on account of the use of materials of inferior quality </a:t>
            </a:r>
            <a:r>
              <a:rPr lang="en-PH" sz="3500" b="1" dirty="0">
                <a:latin typeface="Bahnschrift" panose="020B0502040204020203" pitchFamily="34" charset="0"/>
              </a:rPr>
              <a:t>within ninety (90) days from the time the Head of the Procuring Entity has issued an order to undertake repair</a:t>
            </a:r>
            <a:r>
              <a:rPr lang="en-PH" sz="3500" dirty="0">
                <a:latin typeface="Bahnschrift" panose="020B0502040204020203" pitchFamily="34" charset="0"/>
              </a:rPr>
              <a:t>. </a:t>
            </a:r>
          </a:p>
          <a:p>
            <a:pPr marL="0" indent="0">
              <a:buNone/>
            </a:pPr>
            <a:endParaRPr lang="en-PH" sz="3200" dirty="0">
              <a:latin typeface="Bahnschrift" panose="020B0502040204020203" pitchFamily="34" charset="0"/>
            </a:endParaRPr>
          </a:p>
        </p:txBody>
      </p:sp>
      <p:pic>
        <p:nvPicPr>
          <p:cNvPr id="4" name="ts 3.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981386" y="277969"/>
            <a:ext cx="609600" cy="609600"/>
          </a:xfrm>
          <a:prstGeom prst="rect">
            <a:avLst/>
          </a:prstGeom>
        </p:spPr>
      </p:pic>
    </p:spTree>
    <p:extLst>
      <p:ext uri="{BB962C8B-B14F-4D97-AF65-F5344CB8AC3E}">
        <p14:creationId xmlns:p14="http://schemas.microsoft.com/office/powerpoint/2010/main" val="367391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219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ELECTRICAL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887896" y="834887"/>
            <a:ext cx="10853530" cy="5910471"/>
          </a:xfrm>
        </p:spPr>
        <p:txBody>
          <a:bodyPr>
            <a:normAutofit fontScale="92500" lnSpcReduction="20000"/>
          </a:bodyPr>
          <a:lstStyle/>
          <a:p>
            <a:pPr algn="just"/>
            <a:r>
              <a:rPr lang="en-PH" sz="3600" b="1" dirty="0">
                <a:solidFill>
                  <a:schemeClr val="tx1"/>
                </a:solidFill>
                <a:latin typeface="Bahnschrift" panose="020B0502040204020203" pitchFamily="34" charset="0"/>
              </a:rPr>
              <a:t>PRIMARY AND SECONDARY LINE WORKS</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materials should be brand new.</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materials shall be approved type meeting the requirements of Philippine Electrical Code and bearing the Philippine Standard Agency(PSA) Mark.</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lighting fixture and lamps are specified and listed on lighting fixture and schedule.</a:t>
            </a:r>
          </a:p>
          <a:p>
            <a:pPr algn="just">
              <a:buFont typeface="Wingdings" panose="05000000000000000000" pitchFamily="2" charset="2"/>
              <a:buChar char="ü"/>
            </a:pPr>
            <a:r>
              <a:rPr lang="en-PH" sz="3200" dirty="0">
                <a:solidFill>
                  <a:schemeClr val="tx1"/>
                </a:solidFill>
                <a:latin typeface="Bahnschrift" panose="020B0502040204020203" pitchFamily="34" charset="0"/>
              </a:rPr>
              <a:t>All equipment shall pass </a:t>
            </a:r>
            <a:r>
              <a:rPr lang="en-PH" sz="3200" b="1" dirty="0">
                <a:solidFill>
                  <a:srgbClr val="FF0000"/>
                </a:solidFill>
                <a:latin typeface="Bahnschrift" panose="020B0502040204020203" pitchFamily="34" charset="0"/>
              </a:rPr>
              <a:t>testing and commissioning </a:t>
            </a:r>
            <a:r>
              <a:rPr lang="en-PH" sz="3200" dirty="0">
                <a:solidFill>
                  <a:schemeClr val="tx1"/>
                </a:solidFill>
                <a:latin typeface="Bahnschrift" panose="020B0502040204020203" pitchFamily="34" charset="0"/>
              </a:rPr>
              <a:t>by Zamboanga City Electric Cooperative</a:t>
            </a:r>
          </a:p>
          <a:p>
            <a:pPr algn="just">
              <a:buFont typeface="Wingdings" panose="05000000000000000000" pitchFamily="2" charset="2"/>
              <a:buChar char="ü"/>
            </a:pPr>
            <a:r>
              <a:rPr lang="en-PH" sz="3200" dirty="0">
                <a:solidFill>
                  <a:schemeClr val="tx1"/>
                </a:solidFill>
                <a:latin typeface="Bahnschrift" panose="020B0502040204020203" pitchFamily="34" charset="0"/>
              </a:rPr>
              <a:t>Contractor shall guarantee that all electrical installation are in accordance with Philippine Electrical Code 2017 Edition.</a:t>
            </a:r>
          </a:p>
          <a:p>
            <a:pPr algn="just">
              <a:buFont typeface="Wingdings" panose="05000000000000000000" pitchFamily="2" charset="2"/>
              <a:buChar char="ü"/>
            </a:pPr>
            <a:r>
              <a:rPr lang="en-PH" sz="3200" dirty="0">
                <a:solidFill>
                  <a:schemeClr val="tx1"/>
                </a:solidFill>
                <a:latin typeface="Bahnschrift" panose="020B0502040204020203" pitchFamily="34" charset="0"/>
              </a:rPr>
              <a:t>The Contractor Shall provide PEE/REE in supervising the project.</a:t>
            </a:r>
          </a:p>
          <a:p>
            <a:pPr marL="0" indent="0" algn="just">
              <a:buNone/>
            </a:pPr>
            <a:endParaRPr lang="en-PH" sz="3200" dirty="0">
              <a:solidFill>
                <a:schemeClr val="tx1"/>
              </a:solidFill>
              <a:latin typeface="Bahnschrift" panose="020B0502040204020203" pitchFamily="34" charset="0"/>
            </a:endParaRP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50908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PAINTING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lgn="just">
              <a:buFont typeface="Wingdings" panose="05000000000000000000" pitchFamily="2" charset="2"/>
              <a:buChar char="ü"/>
            </a:pPr>
            <a:r>
              <a:rPr lang="en-PH" sz="3200" dirty="0">
                <a:solidFill>
                  <a:schemeClr val="tx1"/>
                </a:solidFill>
                <a:latin typeface="Bahnschrift" panose="020B0502040204020203" pitchFamily="34" charset="0"/>
              </a:rPr>
              <a:t>All painting works shall be executed with first class workmanship.</a:t>
            </a:r>
          </a:p>
          <a:p>
            <a:pPr algn="just">
              <a:buFont typeface="Wingdings" panose="05000000000000000000" pitchFamily="2" charset="2"/>
              <a:buChar char="ü"/>
            </a:pPr>
            <a:r>
              <a:rPr lang="en-PH" sz="3200" dirty="0">
                <a:solidFill>
                  <a:schemeClr val="tx1"/>
                </a:solidFill>
                <a:latin typeface="Bahnschrift" panose="020B0502040204020203" pitchFamily="34" charset="0"/>
              </a:rPr>
              <a:t>Surface </a:t>
            </a:r>
            <a:r>
              <a:rPr lang="en-PH" sz="3200" dirty="0" err="1">
                <a:solidFill>
                  <a:schemeClr val="tx1"/>
                </a:solidFill>
                <a:latin typeface="Bahnschrift" panose="020B0502040204020203" pitchFamily="34" charset="0"/>
              </a:rPr>
              <a:t>cracks,dents</a:t>
            </a:r>
            <a:r>
              <a:rPr lang="en-PH" sz="3200" dirty="0">
                <a:solidFill>
                  <a:schemeClr val="tx1"/>
                </a:solidFill>
                <a:latin typeface="Bahnschrift" panose="020B0502040204020203" pitchFamily="34" charset="0"/>
              </a:rPr>
              <a:t>  and holes shall be filled with putty.</a:t>
            </a:r>
          </a:p>
          <a:p>
            <a:pPr algn="just">
              <a:buFont typeface="Wingdings" panose="05000000000000000000" pitchFamily="2" charset="2"/>
              <a:buChar char="ü"/>
            </a:pPr>
            <a:r>
              <a:rPr lang="en-PH" sz="3200" dirty="0">
                <a:solidFill>
                  <a:schemeClr val="tx1"/>
                </a:solidFill>
                <a:latin typeface="Bahnschrift" panose="020B0502040204020203" pitchFamily="34" charset="0"/>
              </a:rPr>
              <a:t>Color scheme for painting will be decided by DSWD Technical Personnel, or by the End-User</a:t>
            </a:r>
          </a:p>
          <a:p>
            <a:pPr algn="just">
              <a:buFont typeface="Wingdings" panose="05000000000000000000" pitchFamily="2" charset="2"/>
              <a:buChar char="ü"/>
            </a:pPr>
            <a:r>
              <a:rPr lang="en-PH" sz="3200" dirty="0">
                <a:solidFill>
                  <a:schemeClr val="tx1"/>
                </a:solidFill>
                <a:latin typeface="Bahnschrift" panose="020B0502040204020203" pitchFamily="34" charset="0"/>
              </a:rPr>
              <a:t>Paints shall be applied by roller</a:t>
            </a:r>
          </a:p>
          <a:p>
            <a:pPr algn="just">
              <a:buFont typeface="Wingdings" panose="05000000000000000000" pitchFamily="2" charset="2"/>
              <a:buChar char="ü"/>
            </a:pPr>
            <a:r>
              <a:rPr lang="en-PH" sz="3200" dirty="0">
                <a:solidFill>
                  <a:schemeClr val="tx1"/>
                </a:solidFill>
                <a:latin typeface="Bahnschrift" panose="020B0502040204020203" pitchFamily="34" charset="0"/>
              </a:rPr>
              <a:t>No Brush marks.</a:t>
            </a:r>
          </a:p>
          <a:p>
            <a:pPr algn="just">
              <a:buFont typeface="Wingdings" panose="05000000000000000000" pitchFamily="2" charset="2"/>
              <a:buChar char="ü"/>
            </a:pPr>
            <a:r>
              <a:rPr lang="en-PH" sz="3200" dirty="0">
                <a:solidFill>
                  <a:schemeClr val="tx1"/>
                </a:solidFill>
                <a:latin typeface="Bahnschrift" panose="020B0502040204020203" pitchFamily="34" charset="0"/>
              </a:rPr>
              <a:t>No hair marks.</a:t>
            </a:r>
          </a:p>
          <a:p>
            <a:pPr algn="just">
              <a:buFont typeface="Wingdings" panose="05000000000000000000" pitchFamily="2" charset="2"/>
              <a:buChar char="ü"/>
            </a:pPr>
            <a:r>
              <a:rPr lang="en-PH" sz="3200" dirty="0">
                <a:solidFill>
                  <a:schemeClr val="tx1"/>
                </a:solidFill>
                <a:latin typeface="Bahnschrift" panose="020B0502040204020203" pitchFamily="34" charset="0"/>
              </a:rPr>
              <a:t>No clogging of paint puddles.</a:t>
            </a: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2941017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SIGNAGES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a:bodyPr>
          <a:lstStyle/>
          <a:p>
            <a:pPr algn="just">
              <a:buFont typeface="Wingdings" panose="05000000000000000000" pitchFamily="2" charset="2"/>
              <a:buChar char="ü"/>
            </a:pPr>
            <a:r>
              <a:rPr lang="en-PH" sz="3200" dirty="0">
                <a:solidFill>
                  <a:schemeClr val="tx1"/>
                </a:solidFill>
                <a:latin typeface="Bahnschrift" panose="020B0502040204020203" pitchFamily="34" charset="0"/>
              </a:rPr>
              <a:t>Signage size should be 4’ x 8’ placed </a:t>
            </a:r>
            <a:r>
              <a:rPr lang="en-PH" sz="3200" dirty="0" err="1">
                <a:solidFill>
                  <a:schemeClr val="tx1"/>
                </a:solidFill>
                <a:latin typeface="Bahnschrift" panose="020B0502040204020203" pitchFamily="34" charset="0"/>
              </a:rPr>
              <a:t>infront</a:t>
            </a:r>
            <a:r>
              <a:rPr lang="en-PH" sz="3200" dirty="0">
                <a:solidFill>
                  <a:schemeClr val="tx1"/>
                </a:solidFill>
                <a:latin typeface="Bahnschrift" panose="020B0502040204020203" pitchFamily="34" charset="0"/>
              </a:rPr>
              <a:t> of the project site</a:t>
            </a:r>
          </a:p>
          <a:p>
            <a:pPr algn="just">
              <a:buFont typeface="Wingdings" panose="05000000000000000000" pitchFamily="2" charset="2"/>
              <a:buChar char="ü"/>
            </a:pPr>
            <a:r>
              <a:rPr lang="en-PH" sz="3200" dirty="0">
                <a:solidFill>
                  <a:schemeClr val="tx1"/>
                </a:solidFill>
                <a:latin typeface="Bahnschrift" panose="020B0502040204020203" pitchFamily="34" charset="0"/>
              </a:rPr>
              <a:t>Provide </a:t>
            </a:r>
            <a:r>
              <a:rPr lang="en-PH" sz="3200" dirty="0" err="1">
                <a:solidFill>
                  <a:schemeClr val="tx1"/>
                </a:solidFill>
                <a:latin typeface="Bahnschrift" panose="020B0502040204020203" pitchFamily="34" charset="0"/>
              </a:rPr>
              <a:t>Panaflex</a:t>
            </a:r>
            <a:r>
              <a:rPr lang="en-PH" sz="3200" dirty="0">
                <a:solidFill>
                  <a:schemeClr val="tx1"/>
                </a:solidFill>
                <a:latin typeface="Bahnschrift" panose="020B0502040204020203" pitchFamily="34" charset="0"/>
              </a:rPr>
              <a:t> sign board, 0.60 x 0.80m single face</a:t>
            </a:r>
          </a:p>
          <a:p>
            <a:pPr algn="just">
              <a:buFont typeface="Wingdings" panose="05000000000000000000" pitchFamily="2" charset="2"/>
              <a:buChar char="ü"/>
            </a:pPr>
            <a:r>
              <a:rPr lang="en-PH" sz="3200" dirty="0">
                <a:solidFill>
                  <a:schemeClr val="tx1"/>
                </a:solidFill>
                <a:latin typeface="Bahnschrift" panose="020B0502040204020203" pitchFamily="34" charset="0"/>
              </a:rPr>
              <a:t>Stainless lettering dimension should be 8”x8”x2” and 2”x2”x1”</a:t>
            </a:r>
          </a:p>
          <a:p>
            <a:pPr algn="just">
              <a:buFont typeface="Wingdings" panose="05000000000000000000" pitchFamily="2" charset="2"/>
              <a:buChar char="ü"/>
            </a:pPr>
            <a:r>
              <a:rPr lang="en-PH" sz="3200" dirty="0">
                <a:solidFill>
                  <a:schemeClr val="tx1"/>
                </a:solidFill>
                <a:latin typeface="Bahnschrift" panose="020B0502040204020203" pitchFamily="34" charset="0"/>
              </a:rPr>
              <a:t>Concrete Sign Board with logo of DSWD that has dimension of 0.9 x 0.6m and concrete letterings with 2” thickness  concrete pedestal base shall be fabricated and painted.</a:t>
            </a: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a:p>
            <a:pPr algn="just">
              <a:buFont typeface="Wingdings" panose="05000000000000000000" pitchFamily="2" charset="2"/>
              <a:buChar char="ü"/>
            </a:pPr>
            <a:endParaRPr lang="en-PH" sz="3200" dirty="0">
              <a:solidFill>
                <a:schemeClr val="tx1"/>
              </a:solidFill>
              <a:latin typeface="Bahnschrift" panose="020B0502040204020203" pitchFamily="34" charset="0"/>
            </a:endParaRPr>
          </a:p>
        </p:txBody>
      </p:sp>
    </p:spTree>
    <p:extLst>
      <p:ext uri="{BB962C8B-B14F-4D97-AF65-F5344CB8AC3E}">
        <p14:creationId xmlns:p14="http://schemas.microsoft.com/office/powerpoint/2010/main" val="58205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FACILITIES AND AMENITIES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1497496"/>
          </a:xfrm>
        </p:spPr>
        <p:txBody>
          <a:bodyPr>
            <a:normAutofit/>
          </a:bodyPr>
          <a:lstStyle/>
          <a:p>
            <a:pPr algn="just">
              <a:buFont typeface="Wingdings" panose="05000000000000000000" pitchFamily="2" charset="2"/>
              <a:buChar char="ü"/>
            </a:pPr>
            <a:r>
              <a:rPr lang="en-PH" sz="3200" dirty="0">
                <a:latin typeface="Bahnschrift" panose="020B0502040204020203" pitchFamily="34" charset="0"/>
              </a:rPr>
              <a:t>Wall fans, and emergency light that will be provided shall be on best quality and shall pass the Import Quality Clearance.</a:t>
            </a:r>
            <a:endParaRPr lang="en-PH" sz="3200" dirty="0">
              <a:solidFill>
                <a:schemeClr val="tx1"/>
              </a:solidFill>
              <a:latin typeface="Bahnschrift" panose="020B0502040204020203" pitchFamily="34" charset="0"/>
            </a:endParaRPr>
          </a:p>
        </p:txBody>
      </p:sp>
      <p:sp>
        <p:nvSpPr>
          <p:cNvPr id="4" name="Title 1">
            <a:extLst>
              <a:ext uri="{FF2B5EF4-FFF2-40B4-BE49-F238E27FC236}">
                <a16:creationId xmlns:a16="http://schemas.microsoft.com/office/drawing/2014/main" xmlns="" id="{8C0FC7CB-6051-40F9-A5CF-DCD4C337D161}"/>
              </a:ext>
            </a:extLst>
          </p:cNvPr>
          <p:cNvSpPr txBox="1">
            <a:spLocks/>
          </p:cNvSpPr>
          <p:nvPr/>
        </p:nvSpPr>
        <p:spPr>
          <a:xfrm>
            <a:off x="1371600" y="3315528"/>
            <a:ext cx="9601200" cy="742950"/>
          </a:xfrm>
          <a:prstGeom prst="rect">
            <a:avLst/>
          </a:prstGeom>
        </p:spPr>
        <p:txBody>
          <a:bodyPr vert="horz" lIns="91440" tIns="45720" rIns="91440" bIns="45720" rtlCol="0" anchor="t">
            <a:normAutofit fontScale="92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b="1" dirty="0">
                <a:latin typeface="Bahnschrift" panose="020B0502040204020203" pitchFamily="34" charset="0"/>
              </a:rPr>
              <a:t>CONSTRUCTION SAFETY AND HEALTH</a:t>
            </a:r>
            <a:endParaRPr lang="en-PH" b="1" dirty="0">
              <a:latin typeface="Bahnschrift" panose="020B0502040204020203" pitchFamily="34" charset="0"/>
            </a:endParaRPr>
          </a:p>
        </p:txBody>
      </p:sp>
      <p:sp>
        <p:nvSpPr>
          <p:cNvPr id="5" name="Content Placeholder 2">
            <a:extLst>
              <a:ext uri="{FF2B5EF4-FFF2-40B4-BE49-F238E27FC236}">
                <a16:creationId xmlns:a16="http://schemas.microsoft.com/office/drawing/2014/main" xmlns="" id="{2E04A3BE-DA4D-4146-80D8-11BA52EC572F}"/>
              </a:ext>
            </a:extLst>
          </p:cNvPr>
          <p:cNvSpPr txBox="1">
            <a:spLocks/>
          </p:cNvSpPr>
          <p:nvPr/>
        </p:nvSpPr>
        <p:spPr>
          <a:xfrm>
            <a:off x="1371600" y="4167808"/>
            <a:ext cx="10369826" cy="2442542"/>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Wingdings" panose="05000000000000000000" pitchFamily="2" charset="2"/>
              <a:buChar char="ü"/>
            </a:pPr>
            <a:r>
              <a:rPr lang="en-PH" sz="3200" dirty="0">
                <a:latin typeface="Bahnschrift" panose="020B0502040204020203" pitchFamily="34" charset="0"/>
              </a:rPr>
              <a:t>A safety officer </a:t>
            </a:r>
            <a:r>
              <a:rPr lang="en-PH" sz="3200" b="1" dirty="0">
                <a:solidFill>
                  <a:srgbClr val="FF0000"/>
                </a:solidFill>
                <a:latin typeface="Bahnschrift" panose="020B0502040204020203" pitchFamily="34" charset="0"/>
              </a:rPr>
              <a:t>SHOULD BE AT THE CONSTRUCTION SITE AT ALL TIMES</a:t>
            </a:r>
            <a:r>
              <a:rPr lang="en-PH" sz="3200" dirty="0">
                <a:latin typeface="Bahnschrift" panose="020B0502040204020203" pitchFamily="34" charset="0"/>
              </a:rPr>
              <a:t> during the construction phase. It is the responsibility of the safety officer to ensure that construction workers are following established policies and safety regulations.</a:t>
            </a:r>
          </a:p>
        </p:txBody>
      </p:sp>
    </p:spTree>
    <p:extLst>
      <p:ext uri="{BB962C8B-B14F-4D97-AF65-F5344CB8AC3E}">
        <p14:creationId xmlns:p14="http://schemas.microsoft.com/office/powerpoint/2010/main" val="1705713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10025270" cy="742950"/>
          </a:xfrm>
        </p:spPr>
        <p:txBody>
          <a:bodyPr>
            <a:normAutofit fontScale="90000"/>
          </a:bodyPr>
          <a:lstStyle/>
          <a:p>
            <a:r>
              <a:rPr lang="en-US" b="1" dirty="0">
                <a:latin typeface="Bahnschrift" panose="020B0502040204020203" pitchFamily="34" charset="0"/>
              </a:rPr>
              <a:t>CONSTRUCTION SUPERVISOR/ FOREMAN</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3803374"/>
          </a:xfrm>
        </p:spPr>
        <p:txBody>
          <a:bodyPr>
            <a:noAutofit/>
          </a:bodyPr>
          <a:lstStyle/>
          <a:p>
            <a:pPr>
              <a:buFont typeface="Wingdings" panose="05000000000000000000" pitchFamily="2" charset="2"/>
              <a:buChar char="ü"/>
            </a:pPr>
            <a:r>
              <a:rPr lang="en-PH" sz="3200" dirty="0">
                <a:latin typeface="Bahnschrift" panose="020B0502040204020203" pitchFamily="34" charset="0"/>
              </a:rPr>
              <a:t>Similar to the Safety Officer, the Construction Foreman should be at the construction site at all times during the construction phase. The foreperson will schedule work for the crew and may also be responsible for making proposals and obtaining new jobs. Close coordination between the foreman and DSWD Technical Personnel is a must to ensure that all specifications are met.</a:t>
            </a:r>
          </a:p>
        </p:txBody>
      </p:sp>
    </p:spTree>
    <p:extLst>
      <p:ext uri="{BB962C8B-B14F-4D97-AF65-F5344CB8AC3E}">
        <p14:creationId xmlns:p14="http://schemas.microsoft.com/office/powerpoint/2010/main" val="401247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GENERAL</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4532244"/>
          </a:xfrm>
        </p:spPr>
        <p:txBody>
          <a:bodyPr>
            <a:normAutofit/>
          </a:bodyPr>
          <a:lstStyle/>
          <a:p>
            <a:pPr marL="0" indent="0">
              <a:buNone/>
            </a:pPr>
            <a:r>
              <a:rPr lang="en-PH" sz="3200" b="1" dirty="0">
                <a:latin typeface="Bahnschrift" panose="020B0502040204020203" pitchFamily="34" charset="0"/>
              </a:rPr>
              <a:t>Failure of the contractor to abide on all the provisions </a:t>
            </a:r>
            <a:r>
              <a:rPr lang="en-PH" sz="3200" dirty="0">
                <a:latin typeface="Bahnschrift" panose="020B0502040204020203" pitchFamily="34" charset="0"/>
              </a:rPr>
              <a:t>stipulated herein shall give rise to the </a:t>
            </a:r>
            <a:r>
              <a:rPr lang="en-PH" sz="3200" b="1" dirty="0">
                <a:solidFill>
                  <a:srgbClr val="FF0000"/>
                </a:solidFill>
                <a:latin typeface="Bahnschrift" panose="020B0502040204020203" pitchFamily="34" charset="0"/>
              </a:rPr>
              <a:t>RIGHT OF DSWD SITE ENGINEER TO ORDER STOPPAGE OF WORK</a:t>
            </a:r>
            <a:r>
              <a:rPr lang="en-PH" sz="3200" dirty="0">
                <a:latin typeface="Bahnschrift" panose="020B0502040204020203" pitchFamily="34" charset="0"/>
              </a:rPr>
              <a:t>, upon the issuance of Notice of Suspension approved by the head of the agency, </a:t>
            </a:r>
            <a:r>
              <a:rPr lang="en-PH" sz="3200" b="1" dirty="0">
                <a:latin typeface="Bahnschrift" panose="020B0502040204020203" pitchFamily="34" charset="0"/>
              </a:rPr>
              <a:t>while the period to complete the project shall continue to run</a:t>
            </a:r>
            <a:r>
              <a:rPr lang="en-PH" sz="3200" dirty="0">
                <a:latin typeface="Bahnschrift" panose="020B0502040204020203" pitchFamily="34" charset="0"/>
              </a:rPr>
              <a:t>, by this agency and/or local and national </a:t>
            </a:r>
            <a:r>
              <a:rPr lang="en-PH" sz="3200" dirty="0" smtClean="0">
                <a:latin typeface="Bahnschrift" panose="020B0502040204020203" pitchFamily="34" charset="0"/>
              </a:rPr>
              <a:t>government </a:t>
            </a:r>
            <a:r>
              <a:rPr lang="en-PH" sz="3200" b="1" dirty="0" smtClean="0">
                <a:latin typeface="Bahnschrift" panose="020B0502040204020203" pitchFamily="34" charset="0"/>
              </a:rPr>
              <a:t>in </a:t>
            </a:r>
            <a:r>
              <a:rPr lang="en-PH" sz="3200" b="1" dirty="0">
                <a:latin typeface="Bahnschrift" panose="020B0502040204020203" pitchFamily="34" charset="0"/>
              </a:rPr>
              <a:t>addition to the penalties that may be imposed </a:t>
            </a:r>
            <a:r>
              <a:rPr lang="en-PH" sz="3200" dirty="0">
                <a:latin typeface="Bahnschrift" panose="020B0502040204020203" pitchFamily="34" charset="0"/>
              </a:rPr>
              <a:t>by agencies for non-compliance of this provision.</a:t>
            </a:r>
          </a:p>
          <a:p>
            <a:pPr marL="0" indent="0">
              <a:buNone/>
            </a:pPr>
            <a:endParaRPr lang="en-PH" sz="4400" dirty="0">
              <a:latin typeface="Bahnschrift" panose="020B0502040204020203" pitchFamily="34" charset="0"/>
            </a:endParaRPr>
          </a:p>
        </p:txBody>
      </p:sp>
      <p:pic>
        <p:nvPicPr>
          <p:cNvPr id="4" name="ts 4.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955628" y="226454"/>
            <a:ext cx="609600" cy="609600"/>
          </a:xfrm>
          <a:prstGeom prst="rect">
            <a:avLst/>
          </a:prstGeom>
        </p:spPr>
      </p:pic>
    </p:spTree>
    <p:extLst>
      <p:ext uri="{BB962C8B-B14F-4D97-AF65-F5344CB8AC3E}">
        <p14:creationId xmlns:p14="http://schemas.microsoft.com/office/powerpoint/2010/main" val="46321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52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GENERAL</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718489"/>
            <a:ext cx="10369826" cy="2120348"/>
          </a:xfrm>
        </p:spPr>
        <p:txBody>
          <a:bodyPr>
            <a:noAutofit/>
          </a:bodyPr>
          <a:lstStyle/>
          <a:p>
            <a:pPr marL="0" indent="0" algn="just">
              <a:buNone/>
            </a:pPr>
            <a:r>
              <a:rPr lang="en-PH" sz="3200" dirty="0">
                <a:latin typeface="Bahnschrift" panose="020B0502040204020203" pitchFamily="34" charset="0"/>
              </a:rPr>
              <a:t>The </a:t>
            </a:r>
            <a:r>
              <a:rPr lang="en-PH" sz="3200" b="1" dirty="0">
                <a:latin typeface="Bahnschrift" panose="020B0502040204020203" pitchFamily="34" charset="0"/>
              </a:rPr>
              <a:t>contractor shall furnish As-Built Plan and other technical documents</a:t>
            </a:r>
            <a:r>
              <a:rPr lang="en-PH" sz="3200" dirty="0">
                <a:latin typeface="Bahnschrift" panose="020B0502040204020203" pitchFamily="34" charset="0"/>
              </a:rPr>
              <a:t> </a:t>
            </a:r>
            <a:r>
              <a:rPr lang="en-PH" sz="3200" b="1" dirty="0">
                <a:solidFill>
                  <a:srgbClr val="FF0000"/>
                </a:solidFill>
                <a:latin typeface="Bahnschrift" panose="020B0502040204020203" pitchFamily="34" charset="0"/>
              </a:rPr>
              <a:t>(PERT-CPM, Logbook of Daily Activities</a:t>
            </a:r>
            <a:r>
              <a:rPr lang="en-PH" sz="3200" dirty="0">
                <a:latin typeface="Bahnschrift" panose="020B0502040204020203" pitchFamily="34" charset="0"/>
              </a:rPr>
              <a:t>) as part of </a:t>
            </a:r>
            <a:r>
              <a:rPr lang="en-PH" sz="3200" b="1" dirty="0">
                <a:solidFill>
                  <a:srgbClr val="FF0000"/>
                </a:solidFill>
                <a:latin typeface="Bahnschrift" panose="020B0502040204020203" pitchFamily="34" charset="0"/>
              </a:rPr>
              <a:t>the requirement for issuance of Completion Certificate and Final Billing payment.</a:t>
            </a:r>
          </a:p>
          <a:p>
            <a:pPr marL="0" indent="0" algn="just">
              <a:buNone/>
            </a:pPr>
            <a:endParaRPr lang="en-PH" sz="3200" dirty="0">
              <a:latin typeface="Bahnschrift" panose="020B0502040204020203" pitchFamily="34" charset="0"/>
            </a:endParaRPr>
          </a:p>
        </p:txBody>
      </p:sp>
      <p:pic>
        <p:nvPicPr>
          <p:cNvPr id="4" name="ts 5.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942749" y="355242"/>
            <a:ext cx="609600" cy="609600"/>
          </a:xfrm>
          <a:prstGeom prst="rect">
            <a:avLst/>
          </a:prstGeom>
        </p:spPr>
      </p:pic>
    </p:spTree>
    <p:extLst>
      <p:ext uri="{BB962C8B-B14F-4D97-AF65-F5344CB8AC3E}">
        <p14:creationId xmlns:p14="http://schemas.microsoft.com/office/powerpoint/2010/main" val="418958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51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GENERAL REQUIREMENTS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4532244"/>
          </a:xfrm>
        </p:spPr>
        <p:txBody>
          <a:bodyPr>
            <a:normAutofit/>
          </a:bodyPr>
          <a:lstStyle/>
          <a:p>
            <a:pPr algn="just"/>
            <a:r>
              <a:rPr lang="en-US" sz="3600" b="1" dirty="0">
                <a:latin typeface="Bahnschrift" panose="020B0502040204020203" pitchFamily="34" charset="0"/>
              </a:rPr>
              <a:t>MATERIAL TESTING</a:t>
            </a:r>
          </a:p>
          <a:p>
            <a:pPr marL="0" indent="0" algn="just">
              <a:buNone/>
            </a:pPr>
            <a:r>
              <a:rPr lang="en-PH" sz="3200" b="1" dirty="0">
                <a:latin typeface="Bahnschrift" panose="020B0502040204020203" pitchFamily="34" charset="0"/>
              </a:rPr>
              <a:t>ALL MATERIALS </a:t>
            </a:r>
            <a:r>
              <a:rPr lang="en-PH" sz="3200" dirty="0">
                <a:latin typeface="Bahnschrift" panose="020B0502040204020203" pitchFamily="34" charset="0"/>
              </a:rPr>
              <a:t>to be used for this contract shall be </a:t>
            </a:r>
            <a:r>
              <a:rPr lang="en-PH" sz="3200" b="1" dirty="0">
                <a:solidFill>
                  <a:srgbClr val="FF0000"/>
                </a:solidFill>
                <a:latin typeface="Bahnschrift" panose="020B0502040204020203" pitchFamily="34" charset="0"/>
              </a:rPr>
              <a:t>INSPECTED, TESTED AND ACCEPTED </a:t>
            </a:r>
            <a:r>
              <a:rPr lang="en-PH" sz="3200" dirty="0">
                <a:latin typeface="Bahnschrift" panose="020B0502040204020203" pitchFamily="34" charset="0"/>
              </a:rPr>
              <a:t>by the concerned unit or agency prior installation. Failure to comply with this provision, the implementing unit shall have the right to order </a:t>
            </a:r>
            <a:r>
              <a:rPr lang="en-PH" sz="3200" b="1" dirty="0">
                <a:solidFill>
                  <a:srgbClr val="FF0000"/>
                </a:solidFill>
                <a:latin typeface="Bahnschrift" panose="020B0502040204020203" pitchFamily="34" charset="0"/>
              </a:rPr>
              <a:t>“REMOVE AND REPLACE”</a:t>
            </a:r>
            <a:r>
              <a:rPr lang="en-PH" sz="3200" dirty="0">
                <a:latin typeface="Bahnschrift" panose="020B0502040204020203" pitchFamily="34" charset="0"/>
              </a:rPr>
              <a:t> the said materials at the expense of the contractor with the period continue to run and without time extension</a:t>
            </a:r>
            <a:r>
              <a:rPr lang="en-PH" dirty="0"/>
              <a:t>. </a:t>
            </a:r>
          </a:p>
        </p:txBody>
      </p:sp>
      <p:pic>
        <p:nvPicPr>
          <p:cNvPr id="4" name="ts 6.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839718" y="252211"/>
            <a:ext cx="609600" cy="609600"/>
          </a:xfrm>
          <a:prstGeom prst="rect">
            <a:avLst/>
          </a:prstGeom>
        </p:spPr>
      </p:pic>
    </p:spTree>
    <p:extLst>
      <p:ext uri="{BB962C8B-B14F-4D97-AF65-F5344CB8AC3E}">
        <p14:creationId xmlns:p14="http://schemas.microsoft.com/office/powerpoint/2010/main" val="172783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71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GENERAL REQUIREMENTS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842352"/>
            <a:ext cx="10369826" cy="5658679"/>
          </a:xfrm>
        </p:spPr>
        <p:txBody>
          <a:bodyPr>
            <a:normAutofit lnSpcReduction="10000"/>
          </a:bodyPr>
          <a:lstStyle/>
          <a:p>
            <a:pPr algn="just"/>
            <a:r>
              <a:rPr lang="en-US" sz="3600" b="1" dirty="0">
                <a:latin typeface="Bahnschrift" panose="020B0502040204020203" pitchFamily="34" charset="0"/>
              </a:rPr>
              <a:t>MATERIAL TESTING</a:t>
            </a:r>
          </a:p>
          <a:p>
            <a:pPr marL="0" indent="0" algn="just">
              <a:buNone/>
            </a:pPr>
            <a:r>
              <a:rPr lang="en-PH" sz="3200" dirty="0">
                <a:latin typeface="Bahnschrift" panose="020B0502040204020203" pitchFamily="34" charset="0"/>
              </a:rPr>
              <a:t>The contractor cannot proceed with the next work item </a:t>
            </a:r>
            <a:r>
              <a:rPr lang="en-PH" sz="3200" b="1" dirty="0">
                <a:solidFill>
                  <a:srgbClr val="FF0000"/>
                </a:solidFill>
                <a:latin typeface="Bahnschrift" panose="020B0502040204020203" pitchFamily="34" charset="0"/>
              </a:rPr>
              <a:t>unless he can present that the materials indeed passed the testing requirements</a:t>
            </a:r>
            <a:r>
              <a:rPr lang="en-PH" sz="3200" dirty="0">
                <a:latin typeface="Bahnschrift" panose="020B0502040204020203" pitchFamily="34" charset="0"/>
              </a:rPr>
              <a:t>, in which case, the </a:t>
            </a:r>
            <a:r>
              <a:rPr lang="en-PH" sz="3200" b="1" dirty="0">
                <a:solidFill>
                  <a:srgbClr val="FF0000"/>
                </a:solidFill>
                <a:latin typeface="Bahnschrift" panose="020B0502040204020203" pitchFamily="34" charset="0"/>
              </a:rPr>
              <a:t>DSWD site engineers have the right to demand from the contractor</a:t>
            </a:r>
            <a:r>
              <a:rPr lang="en-PH" sz="3200" dirty="0">
                <a:latin typeface="Bahnschrift" panose="020B0502040204020203" pitchFamily="34" charset="0"/>
              </a:rPr>
              <a:t>, otherwise, the </a:t>
            </a:r>
            <a:r>
              <a:rPr lang="en-PH" sz="3200" b="1" dirty="0">
                <a:solidFill>
                  <a:srgbClr val="FF0000"/>
                </a:solidFill>
                <a:latin typeface="Bahnschrift" panose="020B0502040204020203" pitchFamily="34" charset="0"/>
              </a:rPr>
              <a:t>DSWD site engineers may order the stoppage of work </a:t>
            </a:r>
            <a:r>
              <a:rPr lang="en-PH" sz="3200" dirty="0">
                <a:latin typeface="Bahnschrift" panose="020B0502040204020203" pitchFamily="34" charset="0"/>
              </a:rPr>
              <a:t>while the period to complete the project shall continue to run.</a:t>
            </a:r>
          </a:p>
          <a:p>
            <a:pPr marL="0" indent="0">
              <a:buNone/>
            </a:pPr>
            <a:r>
              <a:rPr lang="en-PH" sz="3200" b="1" dirty="0">
                <a:solidFill>
                  <a:srgbClr val="FF0000"/>
                </a:solidFill>
                <a:latin typeface="Bahnschrift" panose="020B0502040204020203" pitchFamily="34" charset="0"/>
              </a:rPr>
              <a:t>Material Testing for Structural Concrete, Reinforcements and Structural Steel is required as per testing standard of DPWH (Department of Public Works &amp; Highways).</a:t>
            </a:r>
          </a:p>
        </p:txBody>
      </p:sp>
    </p:spTree>
    <p:extLst>
      <p:ext uri="{BB962C8B-B14F-4D97-AF65-F5344CB8AC3E}">
        <p14:creationId xmlns:p14="http://schemas.microsoft.com/office/powerpoint/2010/main" val="498455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DEMOLITION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86678"/>
            <a:ext cx="10369826" cy="3379305"/>
          </a:xfrm>
        </p:spPr>
        <p:txBody>
          <a:bodyPr>
            <a:normAutofit/>
          </a:bodyPr>
          <a:lstStyle/>
          <a:p>
            <a:pPr marL="0" indent="0" algn="just">
              <a:buNone/>
            </a:pPr>
            <a:r>
              <a:rPr lang="en-PH" sz="3200" dirty="0">
                <a:latin typeface="Bahnschrift" panose="020B0502040204020203" pitchFamily="34" charset="0"/>
              </a:rPr>
              <a:t>Demolition works </a:t>
            </a:r>
            <a:r>
              <a:rPr lang="en-PH" sz="3200" b="1" dirty="0">
                <a:solidFill>
                  <a:srgbClr val="FF0000"/>
                </a:solidFill>
                <a:latin typeface="Bahnschrift" panose="020B0502040204020203" pitchFamily="34" charset="0"/>
              </a:rPr>
              <a:t>shall be executed with harness</a:t>
            </a:r>
            <a:r>
              <a:rPr lang="en-PH" sz="3200" dirty="0">
                <a:latin typeface="Bahnschrift" panose="020B0502040204020203" pitchFamily="34" charset="0"/>
              </a:rPr>
              <a:t>. Existing roofing shall be removed and be secured in place where our elderly individuals cannot be harmed. The area shall be well secured and that the clients of the center cannot easily get in and to avoid accidents. They should secure that debris will not harm the people around specially the clients.</a:t>
            </a:r>
          </a:p>
        </p:txBody>
      </p:sp>
    </p:spTree>
    <p:extLst>
      <p:ext uri="{BB962C8B-B14F-4D97-AF65-F5344CB8AC3E}">
        <p14:creationId xmlns:p14="http://schemas.microsoft.com/office/powerpoint/2010/main" val="113659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D9D28-D1FE-4D4D-B0E2-4A9022C6BEE9}"/>
              </a:ext>
            </a:extLst>
          </p:cNvPr>
          <p:cNvSpPr>
            <a:spLocks noGrp="1"/>
          </p:cNvSpPr>
          <p:nvPr>
            <p:ph type="title"/>
          </p:nvPr>
        </p:nvSpPr>
        <p:spPr>
          <a:xfrm>
            <a:off x="1371600" y="247650"/>
            <a:ext cx="9601200" cy="742950"/>
          </a:xfrm>
        </p:spPr>
        <p:txBody>
          <a:bodyPr/>
          <a:lstStyle/>
          <a:p>
            <a:r>
              <a:rPr lang="en-US" b="1" dirty="0">
                <a:latin typeface="Bahnschrift" panose="020B0502040204020203" pitchFamily="34" charset="0"/>
              </a:rPr>
              <a:t>SITE WORKS</a:t>
            </a:r>
            <a:endParaRPr lang="en-PH" b="1" dirty="0">
              <a:latin typeface="Bahnschrift" panose="020B0502040204020203" pitchFamily="34" charset="0"/>
            </a:endParaRPr>
          </a:p>
        </p:txBody>
      </p:sp>
      <p:sp>
        <p:nvSpPr>
          <p:cNvPr id="3" name="Content Placeholder 2">
            <a:extLst>
              <a:ext uri="{FF2B5EF4-FFF2-40B4-BE49-F238E27FC236}">
                <a16:creationId xmlns:a16="http://schemas.microsoft.com/office/drawing/2014/main" xmlns="" id="{14777E8D-EBE5-4928-9691-63D0D128391F}"/>
              </a:ext>
            </a:extLst>
          </p:cNvPr>
          <p:cNvSpPr>
            <a:spLocks noGrp="1"/>
          </p:cNvSpPr>
          <p:nvPr>
            <p:ph idx="1"/>
          </p:nvPr>
        </p:nvSpPr>
        <p:spPr>
          <a:xfrm>
            <a:off x="1371600" y="1099930"/>
            <a:ext cx="10369826" cy="5645428"/>
          </a:xfrm>
        </p:spPr>
        <p:txBody>
          <a:bodyPr>
            <a:normAutofit fontScale="92500" lnSpcReduction="20000"/>
          </a:bodyPr>
          <a:lstStyle/>
          <a:p>
            <a:pPr algn="just"/>
            <a:r>
              <a:rPr lang="en-US" sz="3600" b="1" dirty="0">
                <a:latin typeface="Bahnschrift" panose="020B0502040204020203" pitchFamily="34" charset="0"/>
              </a:rPr>
              <a:t>CLEARING AND LAYOUT</a:t>
            </a:r>
          </a:p>
          <a:p>
            <a:pPr marL="0" indent="0">
              <a:buNone/>
            </a:pPr>
            <a:r>
              <a:rPr lang="en-PH" sz="3200" dirty="0">
                <a:latin typeface="Bahnschrift" panose="020B0502040204020203" pitchFamily="34" charset="0"/>
              </a:rPr>
              <a:t>Clearing must be carried out </a:t>
            </a:r>
            <a:r>
              <a:rPr lang="en-PH" sz="3200" b="1" dirty="0">
                <a:solidFill>
                  <a:srgbClr val="FF0000"/>
                </a:solidFill>
                <a:latin typeface="Bahnschrift" panose="020B0502040204020203" pitchFamily="34" charset="0"/>
              </a:rPr>
              <a:t>in advance of any site works operations</a:t>
            </a:r>
            <a:r>
              <a:rPr lang="en-PH" sz="3200" dirty="0">
                <a:latin typeface="Bahnschrift" panose="020B0502040204020203" pitchFamily="34" charset="0"/>
              </a:rPr>
              <a:t>. The </a:t>
            </a:r>
            <a:r>
              <a:rPr lang="en-PH" sz="3200" b="1" dirty="0">
                <a:solidFill>
                  <a:srgbClr val="FF0000"/>
                </a:solidFill>
                <a:latin typeface="Bahnschrift" panose="020B0502040204020203" pitchFamily="34" charset="0"/>
              </a:rPr>
              <a:t>building site shall be levelled to a suitable grade in accordance to the plan. </a:t>
            </a:r>
          </a:p>
          <a:p>
            <a:pPr marL="0" indent="0">
              <a:buNone/>
            </a:pPr>
            <a:r>
              <a:rPr lang="en-PH" sz="3200" dirty="0">
                <a:solidFill>
                  <a:schemeClr val="tx1"/>
                </a:solidFill>
                <a:latin typeface="Bahnschrift" panose="020B0502040204020203" pitchFamily="34" charset="0"/>
              </a:rPr>
              <a:t>All foreign material and vegetation cleared except topsoil must be removed from the site and is to be deposited at the appropriate disposal site. </a:t>
            </a:r>
            <a:r>
              <a:rPr lang="en-PH" sz="3200" b="1" dirty="0">
                <a:solidFill>
                  <a:srgbClr val="FF0000"/>
                </a:solidFill>
                <a:latin typeface="Bahnschrift" panose="020B0502040204020203" pitchFamily="34" charset="0"/>
              </a:rPr>
              <a:t>Burning off of these materials is not permitted.</a:t>
            </a:r>
          </a:p>
          <a:p>
            <a:pPr marL="0" indent="0">
              <a:buNone/>
            </a:pPr>
            <a:r>
              <a:rPr lang="en-PH" sz="3200" dirty="0">
                <a:solidFill>
                  <a:schemeClr val="tx1"/>
                </a:solidFill>
                <a:latin typeface="Bahnschrift" panose="020B0502040204020203" pitchFamily="34" charset="0"/>
              </a:rPr>
              <a:t>Prior to any excavation works, </a:t>
            </a:r>
            <a:r>
              <a:rPr lang="en-PH" sz="3200" b="1" dirty="0">
                <a:solidFill>
                  <a:srgbClr val="FF0000"/>
                </a:solidFill>
                <a:latin typeface="Bahnschrift" panose="020B0502040204020203" pitchFamily="34" charset="0"/>
              </a:rPr>
              <a:t>the building lines shall be staked out and all lines and grades shown in the drawings accurately established</a:t>
            </a:r>
            <a:r>
              <a:rPr lang="en-PH" sz="3200" dirty="0">
                <a:solidFill>
                  <a:schemeClr val="tx1"/>
                </a:solidFill>
                <a:latin typeface="Bahnschrift" panose="020B0502040204020203" pitchFamily="34" charset="0"/>
              </a:rPr>
              <a:t>. Batter boards where construction reference marks have been indicated should be erected such they would not be disturbing during the excavation for the foundation of the building.</a:t>
            </a:r>
          </a:p>
          <a:p>
            <a:pPr marL="0" indent="0">
              <a:buNone/>
            </a:pPr>
            <a:endParaRPr lang="en-PH" sz="3200" b="1" dirty="0">
              <a:solidFill>
                <a:srgbClr val="FF0000"/>
              </a:solidFill>
              <a:latin typeface="Bahnschrift" panose="020B0502040204020203" pitchFamily="34" charset="0"/>
            </a:endParaRPr>
          </a:p>
        </p:txBody>
      </p:sp>
    </p:spTree>
    <p:extLst>
      <p:ext uri="{BB962C8B-B14F-4D97-AF65-F5344CB8AC3E}">
        <p14:creationId xmlns:p14="http://schemas.microsoft.com/office/powerpoint/2010/main" val="414346375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1094</TotalTime>
  <Words>2180</Words>
  <Application>Microsoft Office PowerPoint</Application>
  <PresentationFormat>Widescreen</PresentationFormat>
  <Paragraphs>157</Paragraphs>
  <Slides>34</Slides>
  <Notes>0</Notes>
  <HiddenSlides>0</HiddenSlides>
  <MMClips>6</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Bahnschrift</vt:lpstr>
      <vt:lpstr>Bahnschrift Light Condensed</vt:lpstr>
      <vt:lpstr>Franklin Gothic Book</vt:lpstr>
      <vt:lpstr>Wingdings</vt:lpstr>
      <vt:lpstr>Crop</vt:lpstr>
      <vt:lpstr>Technical specifications</vt:lpstr>
      <vt:lpstr>GENERAL</vt:lpstr>
      <vt:lpstr>GENERAL</vt:lpstr>
      <vt:lpstr>GENERAL</vt:lpstr>
      <vt:lpstr>GENERAL</vt:lpstr>
      <vt:lpstr>GENERAL REQUIREMENTS</vt:lpstr>
      <vt:lpstr>GENERAL REQUIREMENTS</vt:lpstr>
      <vt:lpstr>DEMOLITION WORKS</vt:lpstr>
      <vt:lpstr>SITE WORKS</vt:lpstr>
      <vt:lpstr>SITE WORKS</vt:lpstr>
      <vt:lpstr>SITE WORKS</vt:lpstr>
      <vt:lpstr>SITE WORKS</vt:lpstr>
      <vt:lpstr>CONCRETE WORKS</vt:lpstr>
      <vt:lpstr>CONCRETE WORKS</vt:lpstr>
      <vt:lpstr>REINFORCING STEEL BARS</vt:lpstr>
      <vt:lpstr>FORMWORKS AND SCAFFOLDING</vt:lpstr>
      <vt:lpstr>MASONRY WORKS</vt:lpstr>
      <vt:lpstr>MASONRY WORKS</vt:lpstr>
      <vt:lpstr>MASONRY WORKS</vt:lpstr>
      <vt:lpstr>CARPENTRY WORKS</vt:lpstr>
      <vt:lpstr>METAL WORKS</vt:lpstr>
      <vt:lpstr>METAL WORKS</vt:lpstr>
      <vt:lpstr>METAL WORKS</vt:lpstr>
      <vt:lpstr>DOORS AND WINDOWS</vt:lpstr>
      <vt:lpstr>ROOFING WORKS</vt:lpstr>
      <vt:lpstr>PLUMBING WORKS</vt:lpstr>
      <vt:lpstr>SEPTIC TANK</vt:lpstr>
      <vt:lpstr>TILE WORKS</vt:lpstr>
      <vt:lpstr>ELECTRICAL WORKS</vt:lpstr>
      <vt:lpstr>ELECTRICAL WORKS</vt:lpstr>
      <vt:lpstr>PAINTING WORKS</vt:lpstr>
      <vt:lpstr>SIGNAGES</vt:lpstr>
      <vt:lpstr>FACILITIES AND AMENITIES</vt:lpstr>
      <vt:lpstr>CONSTRUCTION SUPERVISOR/ FOREMAN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CENTERS AND RESIDENTIAL CARE FACILITIES</dc:title>
  <dc:creator>Nadzmer Indanan</dc:creator>
  <cp:lastModifiedBy>USER</cp:lastModifiedBy>
  <cp:revision>62</cp:revision>
  <dcterms:created xsi:type="dcterms:W3CDTF">2020-05-23T05:45:58Z</dcterms:created>
  <dcterms:modified xsi:type="dcterms:W3CDTF">2020-05-29T02:09:54Z</dcterms:modified>
</cp:coreProperties>
</file>